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8d6863312604785" /><Relationship Type="http://schemas.openxmlformats.org/officeDocument/2006/relationships/extended-properties" Target="/docProps/app.xml" Id="Rbbed7aaa6c6f4a16" /><Relationship Type="http://schemas.openxmlformats.org/officeDocument/2006/relationships/officeDocument" Target="/ppt/presentation.xml" Id="R14d4f638cb574b9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4dbb09be5e74cdb"/>
  </p:sldMasterIdLst>
  <p:notesMasterIdLst>
    <p:notesMasterId xmlns:r="http://schemas.openxmlformats.org/officeDocument/2006/relationships" r:id="Rba585937b05b4ce5"/>
  </p:notesMasterIdLst>
  <p:sldIdLst>
    <p:sldId xmlns:r="http://schemas.openxmlformats.org/officeDocument/2006/relationships" id="256" r:id="Rfff78f47c0ee4cd9"/>
    <p:sldId xmlns:r="http://schemas.openxmlformats.org/officeDocument/2006/relationships" id="257" r:id="R160f26b1c118422c"/>
    <p:sldId xmlns:r="http://schemas.openxmlformats.org/officeDocument/2006/relationships" id="258" r:id="R2444cfb5ebd849e0"/>
    <p:sldId xmlns:r="http://schemas.openxmlformats.org/officeDocument/2006/relationships" id="259" r:id="R5aac31a30f924e8f"/>
    <p:sldId xmlns:r="http://schemas.openxmlformats.org/officeDocument/2006/relationships" id="260" r:id="Ra9a82188b9a54352"/>
    <p:sldId xmlns:r="http://schemas.openxmlformats.org/officeDocument/2006/relationships" id="261" r:id="R3e1efe100ac14479"/>
    <p:sldId xmlns:r="http://schemas.openxmlformats.org/officeDocument/2006/relationships" id="262" r:id="R8413be38f0c4404e"/>
    <p:sldId xmlns:r="http://schemas.openxmlformats.org/officeDocument/2006/relationships" id="263" r:id="R577fa0071c324f23"/>
    <p:sldId xmlns:r="http://schemas.openxmlformats.org/officeDocument/2006/relationships" id="264" r:id="Rd7f3e09fc513482c"/>
    <p:sldId xmlns:r="http://schemas.openxmlformats.org/officeDocument/2006/relationships" id="265" r:id="Rb9ee20fb02244963"/>
    <p:sldId xmlns:r="http://schemas.openxmlformats.org/officeDocument/2006/relationships" id="266" r:id="R8d04f953102142e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d85b37f5f694903" /><Relationship Type="http://schemas.openxmlformats.org/officeDocument/2006/relationships/slideMaster" Target="/ppt/slideMasters/slideMaster1.xml" Id="R24dbb09be5e74cdb" /><Relationship Type="http://schemas.openxmlformats.org/officeDocument/2006/relationships/notesMaster" Target="/ppt/notesMasters/notesMaster1.xml" Id="Rba585937b05b4ce5" /><Relationship Type="http://schemas.openxmlformats.org/officeDocument/2006/relationships/presProps" Target="/ppt/presProps.xml" Id="R9a7899671e9c485f" /><Relationship Type="http://schemas.openxmlformats.org/officeDocument/2006/relationships/tableStyles" Target="/ppt/tableStyles.xml" Id="R543cfd8c221e4768" /><Relationship Type="http://schemas.openxmlformats.org/officeDocument/2006/relationships/slide" Target="/ppt/slides/slide1.xml" Id="Rfff78f47c0ee4cd9" /><Relationship Type="http://schemas.openxmlformats.org/officeDocument/2006/relationships/slide" Target="/ppt/slides/slide2.xml" Id="R160f26b1c118422c" /><Relationship Type="http://schemas.openxmlformats.org/officeDocument/2006/relationships/slide" Target="/ppt/slides/slide3.xml" Id="R2444cfb5ebd849e0" /><Relationship Type="http://schemas.openxmlformats.org/officeDocument/2006/relationships/slide" Target="/ppt/slides/slide4.xml" Id="R5aac31a30f924e8f" /><Relationship Type="http://schemas.openxmlformats.org/officeDocument/2006/relationships/slide" Target="/ppt/slides/slide5.xml" Id="Ra9a82188b9a54352" /><Relationship Type="http://schemas.openxmlformats.org/officeDocument/2006/relationships/slide" Target="/ppt/slides/slide6.xml" Id="R3e1efe100ac14479" /><Relationship Type="http://schemas.openxmlformats.org/officeDocument/2006/relationships/slide" Target="/ppt/slides/slide7.xml" Id="R8413be38f0c4404e" /><Relationship Type="http://schemas.openxmlformats.org/officeDocument/2006/relationships/slide" Target="/ppt/slides/slide8.xml" Id="R577fa0071c324f23" /><Relationship Type="http://schemas.openxmlformats.org/officeDocument/2006/relationships/slide" Target="/ppt/slides/slide9.xml" Id="Rd7f3e09fc513482c" /><Relationship Type="http://schemas.openxmlformats.org/officeDocument/2006/relationships/slide" Target="/ppt/slides/slide10.xml" Id="Rb9ee20fb02244963" /><Relationship Type="http://schemas.openxmlformats.org/officeDocument/2006/relationships/slide" Target="/ppt/slides/slide11.xml" Id="R8d04f953102142e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13810940fa64ce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43c982577ba4a53" /><Relationship Type="http://schemas.openxmlformats.org/officeDocument/2006/relationships/notesMaster" Target="/ppt/notesMasters/notesMaster1.xml" Id="R696da3c1619b47e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cc159a185464bb8" /><Relationship Type="http://schemas.openxmlformats.org/officeDocument/2006/relationships/notesMaster" Target="/ppt/notesMasters/notesMaster1.xml" Id="R701b18dba19947a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2101b2a1e6e40ea" /><Relationship Type="http://schemas.openxmlformats.org/officeDocument/2006/relationships/notesMaster" Target="/ppt/notesMasters/notesMaster1.xml" Id="Rb37ecdac0e4b4f5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d37815d32f8466b" /><Relationship Type="http://schemas.openxmlformats.org/officeDocument/2006/relationships/notesMaster" Target="/ppt/notesMasters/notesMaster1.xml" Id="R5647ccda97e04f4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541809fe02c4780" /><Relationship Type="http://schemas.openxmlformats.org/officeDocument/2006/relationships/notesMaster" Target="/ppt/notesMasters/notesMaster1.xml" Id="R39732527a2c74b6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8eab2db000d485c" /><Relationship Type="http://schemas.openxmlformats.org/officeDocument/2006/relationships/notesMaster" Target="/ppt/notesMasters/notesMaster1.xml" Id="Rce2accf90dcf4b7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f84a03e60b64b85" /><Relationship Type="http://schemas.openxmlformats.org/officeDocument/2006/relationships/notesMaster" Target="/ppt/notesMasters/notesMaster1.xml" Id="Rdf988c1f63c94ff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55ce0ca4d224d70" /><Relationship Type="http://schemas.openxmlformats.org/officeDocument/2006/relationships/notesMaster" Target="/ppt/notesMasters/notesMaster1.xml" Id="R4426789f6b6745d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50cb43b41464dab" /><Relationship Type="http://schemas.openxmlformats.org/officeDocument/2006/relationships/notesMaster" Target="/ppt/notesMasters/notesMaster1.xml" Id="Rca51a4fb4d434af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1c7af5a9f764d61" /><Relationship Type="http://schemas.openxmlformats.org/officeDocument/2006/relationships/notesMaster" Target="/ppt/notesMasters/notesMaster1.xml" Id="R96333c9ca5b945e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c3862a04d884f46" /><Relationship Type="http://schemas.openxmlformats.org/officeDocument/2006/relationships/notesMaster" Target="/ppt/notesMasters/notesMaster1.xml" Id="R905564a6cab049c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scope: owner product discussions and published app updates through September 25, 2026. Public product reference: https://pitter-invoice-manager.russellpitter.chatgpt.site and https://fabpilot-pitter.russellpitter.chatgpt.site. Inventory update reference: Inventory-Pilot-Excel-Update-Instructions.md, September 24, 2026. Contact: Pitter_Enterprises_LLC_BIR_Form.docx, August 29, 2026.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Artwork source: conceptual steel illustration created for the Pilot brand. It does not depict a company facility.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Built in a fabrication shop. Designed for fabrication shops.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scope: owner product discussions and published app updates through September 25, 2026. Public product reference: https://pitter-invoice-manager.russellpitter.chatgpt.site and https://fabpilot-pitter.russellpitter.chatgpt.site. Inventory update reference: Inventory-Pilot-Excel-Update-Instructions.md, September 24, 2026. Contact: Pitter_Enterprises_LLC_BIR_Form.docx, August 29, 2026.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Each app focuses on a question your team needs to answer.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scope: owner product discussions and published app updates through September 25, 2026. Public product reference: https://pitter-invoice-manager.russellpitter.chatgpt.site and https://fabpilot-pitter.russellpitter.chatgpt.site. Inventory update reference: Inventory-Pilot-Excel-Update-Instructions.md, September 24, 2026. Contact: Pitter_Enterprises_LLC_BIR_Form.docx, August 29, 2026.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Built in a fabrication shop. Designed for fabrication shops.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scope: owner product discussions and published app updates through September 25, 2026. Public product reference: https://pitter-invoice-manager.russellpitter.chatgpt.site and https://fabpilot-pitter.russellpitter.chatgpt.site. Inventory update reference: Inventory-Pilot-Excel-Update-Instructions.md, September 24, 2026. Contact: Pitter_Enterprises_LLC_BIR_Form.docx, August 29, 2026.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a CAD file, release a job, record shop time and prepare an invoice draft. Fab Pilot connects to Invoice Pilot for job billing. Shared Inventory Pilot stock syncing is planned.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scope: owner product discussions and published app updates through September 25, 2026. Public product reference: https://pitter-invoice-manager.russellpitter.chatgpt.site and https://fabpilot-pitter.russellpitter.chatgpt.site. Inventory update reference: Inventory-Pilot-Excel-Update-Instructions.md, September 24, 2026. Contact: Pitter_Enterprises_LLC_BIR_Form.docx, August 29, 2026.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Scan a part, check it out to a job, then review the packing slip and job report. Planned connection: a shared parts/materials catalog and stock syncing across the Pilot apps.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scope: owner product discussions and published app updates through September 25, 2026. Public product reference: https://pitter-invoice-manager.russellpitter.chatgpt.site and https://fabpilot-pitter.russellpitter.chatgpt.site. Inventory update reference: Inventory-Pilot-Excel-Update-Instructions.md, September 24, 2026. Contact: Pitter_Enterprises_LLC_BIR_Form.docx, August 29, 2026.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 a customer PO, link a Fab Pilot job and prepare a partial invoice. Fab Pilot job billing is connected. Automatic Inventory Pilot stock syncing is planned.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scope: owner product discussions and published app updates through September 25, 2026. Public product reference: https://pitter-invoice-manager.russellpitter.chatgpt.site and https://fabpilot-pitter.russellpitter.chatgpt.site. Inventory update reference: Inventory-Pilot-Excel-Update-Instructions.md, September 24, 2026. Contact: Pitter_Enterprises_LLC_BIR_Form.docx, August 29, 2026.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Explain the working Fab Pilot to Invoice Pilot handoff. Do not describe full Inventory Pilot quantity syncing as available.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scope: owner product discussions and published app updates through September 25, 2026. Public product reference: https://pitter-invoice-manager.russellpitter.chatgpt.site and https://fabpilot-pitter.russellpitter.chatgpt.site. Inventory update reference: Inventory-Pilot-Excel-Update-Instructions.md, September 24, 2026. Contact: Pitter_Enterprises_LLC_BIR_Form.docx, August 29, 2026.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Built in a fabrication shop. Designed for fabrication shops.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scope: owner product discussions and published app updates through September 25, 2026. Public product reference: https://pitter-invoice-manager.russellpitter.chatgpt.site and https://fabpilot-pitter.russellpitter.chatgpt.site. Inventory update reference: Inventory-Pilot-Excel-Update-Instructions.md, September 24, 2026. Contact: Pitter_Enterprises_LLC_BIR_Form.docx, August 29, 2026.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Built in a fabrication shop. Designed for fabrication shops.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scope: owner product discussions and published app updates through September 25, 2026. Public product reference: https://pitter-invoice-manager.russellpitter.chatgpt.site and https://fabpilot-pitter.russellpitter.chatgpt.site. Inventory update reference: Inventory-Pilot-Excel-Update-Instructions.md, September 24, 2026. Contact: Pitter_Enterprises_LLC_BIR_Form.docx, August 29, 2026.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Choose a real workflow to evaluate before you commit.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scope: owner product discussions and published app updates through September 25, 2026. Public product reference: https://pitter-invoice-manager.russellpitter.chatgpt.site and https://fabpilot-pitter.russellpitter.chatgpt.site. Inventory update reference: Inventory-Pilot-Excel-Update-Instructions.md, September 24, 2026. Contact: Pitter_Enterprises_LLC_BIR_Form.docx, August 29, 2026.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Artwork source: conceptual steel illustration created for the Pilot brand. It does not depict a company facility.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Invite a workflow demonstration and a discussion of fit. Discuss current pricing, rollout and any funding terms separately.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2a1c2b402b463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c0df0af0fac405b" /><Relationship Type="http://schemas.openxmlformats.org/officeDocument/2006/relationships/slideLayout" Target="/ppt/slideLayouts/slideLayout1.xml" Id="R04ba3a32f4c9423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4ba3a32f4c9423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8be9cf04824910" /><Relationship Type="http://schemas.openxmlformats.org/officeDocument/2006/relationships/image" Target="/ppt/media/image.png" Id="R6d63a5ee21f6428f" /><Relationship Type="http://schemas.openxmlformats.org/officeDocument/2006/relationships/notesSlide" Target="/ppt/notesSlides/notesSlide1.xml" Id="Rd1c000d903294de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f8e333540d40c7" /><Relationship Type="http://schemas.openxmlformats.org/officeDocument/2006/relationships/notesSlide" Target="/ppt/notesSlides/notesSlide2.xml" Id="R70e75e39e24a484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5202efe1514dee" /><Relationship Type="http://schemas.openxmlformats.org/officeDocument/2006/relationships/notesSlide" Target="/ppt/notesSlides/notesSlide3.xml" Id="R7dc98e56d66f4a9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8075c0b857484e" /><Relationship Type="http://schemas.openxmlformats.org/officeDocument/2006/relationships/notesSlide" Target="/ppt/notesSlides/notesSlide4.xml" Id="Re58994199e9f447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41d987c63d4e60" /><Relationship Type="http://schemas.openxmlformats.org/officeDocument/2006/relationships/notesSlide" Target="/ppt/notesSlides/notesSlide5.xml" Id="R56a601d2ce1d40e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b7698d65df4630" /><Relationship Type="http://schemas.openxmlformats.org/officeDocument/2006/relationships/notesSlide" Target="/ppt/notesSlides/notesSlide6.xml" Id="R509b5466b77c4a5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c663085c9f4cc6" /><Relationship Type="http://schemas.openxmlformats.org/officeDocument/2006/relationships/notesSlide" Target="/ppt/notesSlides/notesSlide7.xml" Id="Rf37af39abe9645b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b4c56807bb4344" /><Relationship Type="http://schemas.openxmlformats.org/officeDocument/2006/relationships/notesSlide" Target="/ppt/notesSlides/notesSlide8.xml" Id="R2ae426cf5640479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406e41b45f4f12" /><Relationship Type="http://schemas.openxmlformats.org/officeDocument/2006/relationships/notesSlide" Target="/ppt/notesSlides/notesSlide9.xml" Id="R0abb5e1fde3f47b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906c5f6ab2476e" /><Relationship Type="http://schemas.openxmlformats.org/officeDocument/2006/relationships/notesSlide" Target="/ppt/notesSlides/notesSlide10.xml" Id="Ra4adb8ead1b34a5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adc776b78b4e0b" /><Relationship Type="http://schemas.openxmlformats.org/officeDocument/2006/relationships/image" Target="/ppt/media/image2.png" Id="R7b08c70711da4fae" /><Relationship Type="http://schemas.openxmlformats.org/officeDocument/2006/relationships/notesSlide" Target="/ppt/notesSlides/notesSlide11.xml" Id="R222d8666328e409c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63a5ee21f6428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E46827-1760-41BF-B4D1-ACB4EA29C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71500"/>
            <a:ext cx="714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PITTER ENTERPRISES LLC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D30933-E52A-414C-922F-D73A1F1B3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43100"/>
            <a:ext cx="8001000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The Pilot apps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B0A6DD-8266-4EDB-8FF7-9DE7ED8B6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86125"/>
            <a:ext cx="685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Software for fabrication shops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3C8BD6-27E8-4079-8046-70DD5865B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57700"/>
            <a:ext cx="6000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Fab Pilot</a:t>
            </a:r>
          </a:p>
          <a:p xmlns:a="http://schemas.openxmlformats.org/drawingml/2006/main">
            <a:pPr>
              <a:defRPr sz="195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Inventory Pilot</a:t>
            </a:r>
          </a:p>
          <a:p xmlns:a="http://schemas.openxmlformats.org/drawingml/2006/main">
            <a:pPr>
              <a:defRPr sz="195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Invoice Pilot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9DBC14-BAAE-4211-AF74-E058E4C95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67450"/>
            <a:ext cx="7810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Customer overview  / 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56313311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741B32-3401-4205-9BBE-737619544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0325"/>
            <a:ext cx="619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PITTER ENTERPRISES LLC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B42BCB-C1A8-43DD-8C96-CBA3858C8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10325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35829E-5C08-4C15-855C-CA4C8CE68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2925"/>
            <a:ext cx="108204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The work behind every job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8A554D-569E-400C-A391-BF79CC74B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33500"/>
            <a:ext cx="108204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Each app focuses on a question your team needs to answer.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F7C88C-2294-40FC-84D8-CFFD03102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190750"/>
            <a:ext cx="609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01DE3B-3E62-4F75-83B7-1945F91F2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2190750"/>
            <a:ext cx="9715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What needs to happen next?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637AE8-A252-40CB-B869-74E820B48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2628900"/>
            <a:ext cx="9667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Fab Pilot keeps job priorities, processes and work time in view.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DF1917-4AB3-4155-82A2-4054A3555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62325"/>
            <a:ext cx="609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34DE3F-0BF6-4FC2-970C-1B20D5136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362325"/>
            <a:ext cx="9715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Where did the inventory go?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8EFE23-B0B3-4E8C-97F7-A67676391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800475"/>
            <a:ext cx="9667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Inventory Pilot records stock movement against the job.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EA9A36-3933-4589-A5C4-DE5AC86A7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33900"/>
            <a:ext cx="609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AD1454-D094-4CB9-85A1-C0FB8485E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4533900"/>
            <a:ext cx="9715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What is ready to invoice?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C02BE5-BB6D-4AF6-B711-222DC05CA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4972050"/>
            <a:ext cx="9667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Invoice Pilot brings customer orders and billing together.</a:t>
            </a:r>
          </a:p>
        </p:txBody>
      </p:sp>
    </p:spTree>
    <p:extLst>
      <p:ext uri="{BB962C8B-B14F-4D97-AF65-F5344CB8AC3E}">
        <p14:creationId xmlns:p14="http://schemas.microsoft.com/office/powerpoint/2010/main" val="189983121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6495EA-1E8D-400F-95C5-34525216C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0325"/>
            <a:ext cx="619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PITTER ENTERPRISES LLC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422686-7A58-4D05-B0EC-18A66AA3B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10325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FD7582-CB25-40EB-9C24-76B1448E7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2925"/>
            <a:ext cx="108204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Choose the app that fits the work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85800" y="1905000"/>
          <a:ext xmlns:a="http://schemas.openxmlformats.org/drawingml/2006/main" cx="10820400" cy="35052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571750"/>
                <a:gridCol w="4343400"/>
                <a:gridCol w="3905250"/>
              </a:tblGrid>
              <a:tr h="64770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App</a:t>
                      </a:r>
                    </a:p>
                  </a:txBody>
                  <a:tcPr marL="171450" marR="171450" marT="152400" marB="123825" anchor="ctr">
                    <a:solidFill>
                      <a:srgbClr val="0423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Primary role</a:t>
                      </a:r>
                    </a:p>
                  </a:txBody>
                  <a:tcPr marL="171450" marR="171450" marT="152400" marB="123825" anchor="ctr">
                    <a:solidFill>
                      <a:srgbClr val="0423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Typical users</a:t>
                      </a:r>
                    </a:p>
                  </a:txBody>
                  <a:tcPr marL="171450" marR="171450" marT="152400" marB="123825" anchor="ctr">
                    <a:solidFill>
                      <a:srgbClr val="04232B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8242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Fab Pilot</a:t>
                      </a:r>
                    </a:p>
                  </a:txBody>
                  <a:tcPr marL="171450" marR="171450" marT="152400" marB="123825" anchor="ctr">
                    <a:solidFill>
                      <a:srgbClr val="F1F6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8242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Estimating and production</a:t>
                      </a:r>
                    </a:p>
                  </a:txBody>
                  <a:tcPr marL="171450" marR="171450" marT="152400" marB="123825" anchor="ctr">
                    <a:solidFill>
                      <a:srgbClr val="F1F6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8242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Managers and shop teams</a:t>
                      </a:r>
                    </a:p>
                  </a:txBody>
                  <a:tcPr marL="171450" marR="171450" marT="152400" marB="123825" anchor="ctr">
                    <a:solidFill>
                      <a:srgbClr val="F1F6F6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8242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Inventory Pilot</a:t>
                      </a:r>
                    </a:p>
                  </a:txBody>
                  <a:tcPr marL="171450" marR="171450" marT="152400" marB="1238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8242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Stock movement and barcodes</a:t>
                      </a:r>
                    </a:p>
                  </a:txBody>
                  <a:tcPr marL="171450" marR="171450" marT="152400" marB="1238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8242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Stockroom and shop teams</a:t>
                      </a:r>
                    </a:p>
                  </a:txBody>
                  <a:tcPr marL="171450" marR="171450" marT="152400" marB="123825" anchor="ctr">
                    <a:solidFill>
                      <a:srgbClr val="FFFFFF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8242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Invoice Pilot</a:t>
                      </a:r>
                    </a:p>
                  </a:txBody>
                  <a:tcPr marL="171450" marR="171450" marT="152400" marB="123825" anchor="ctr">
                    <a:solidFill>
                      <a:srgbClr val="F1F6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8242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Orders, quotes and invoices</a:t>
                      </a:r>
                    </a:p>
                  </a:txBody>
                  <a:tcPr marL="171450" marR="171450" marT="152400" marB="123825" anchor="ctr">
                    <a:solidFill>
                      <a:srgbClr val="F1F6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8242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Owners and office teams</a:t>
                      </a:r>
                    </a:p>
                  </a:txBody>
                  <a:tcPr marL="171450" marR="171450" marT="152400" marB="123825" anchor="ctr">
                    <a:solidFill>
                      <a:srgbClr val="F1F6F6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351375-3B9B-4912-82BD-A91E2B6A4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81675"/>
            <a:ext cx="10572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Use one app for a focused need or discuss a package for your shop.</a:t>
            </a:r>
          </a:p>
        </p:txBody>
      </p:sp>
    </p:spTree>
    <p:extLst>
      <p:ext uri="{BB962C8B-B14F-4D97-AF65-F5344CB8AC3E}">
        <p14:creationId xmlns:p14="http://schemas.microsoft.com/office/powerpoint/2010/main" val="146791707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423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4E761A-11A0-4680-8D1F-B4608CD27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0325"/>
            <a:ext cx="619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PITTER ENTERPRISES LLC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07E6C3-5B1F-41D3-899D-6B953A97B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10325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6F5C21-313A-4A3E-9896-2386517A6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477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Fab Pilot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9C82D9-FC53-4C32-AF2C-B6078FA77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362075"/>
            <a:ext cx="1019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Estimating and production management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9C8997-963A-4F66-A53B-EC7DBD004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43243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Know where every job stands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ED2CB1-A5A2-4DE8-9854-686A3AB7A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286250"/>
            <a:ext cx="4238625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Prepare estimates and manage fabrication work, with job priorities, employee time and costs in view.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F1A840-450E-430A-8331-908BE4660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2114550"/>
            <a:ext cx="55911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Direct the work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BC3797-E697-4F5B-A411-8377EAFCC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2486025"/>
            <a:ext cx="55911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Set priorities, due dates and process order. Release new work or repeat a proven job.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9D9F4F-6CBE-4134-9A7F-54D4A1DA4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3048000"/>
            <a:ext cx="55911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Capture shop time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24F134-7CD8-46F9-A696-550DC9C41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3419475"/>
            <a:ext cx="55911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Use employee PINs and start/pause controls. Review time by employee, station and job.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F2FC51-A240-4B7C-A89B-0B4B6D7E7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3981450"/>
            <a:ext cx="55911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Prepare estimates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9D85A2-D5E3-42E2-9A0F-8B2799A8D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4352925"/>
            <a:ext cx="55911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Review CAD files, materials and process costs. Keep drawings with the job.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63FE45-5A0D-4E66-9715-091F3F14A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4914900"/>
            <a:ext cx="55911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Review before billing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0A5243-C805-45C8-9A42-201FB6FA9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5286375"/>
            <a:ext cx="55911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Compare quoted and actual costs. Send completed work into Invoice Pilot.</a:t>
            </a:r>
          </a:p>
        </p:txBody>
      </p:sp>
    </p:spTree>
    <p:extLst>
      <p:ext uri="{BB962C8B-B14F-4D97-AF65-F5344CB8AC3E}">
        <p14:creationId xmlns:p14="http://schemas.microsoft.com/office/powerpoint/2010/main" val="83495019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423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DB48DD-7788-437A-BA97-CF10D140D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0325"/>
            <a:ext cx="619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PITTER ENTERPRISES LLC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32AAFB-81F1-4ED7-87EA-7C8B10E27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10325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59CD07-ED79-4D06-914D-EBFB0912F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477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Inventory Pilot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F68743-1C4F-4A60-AFB0-BBA273A30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362075"/>
            <a:ext cx="1019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Barcode inventory and stock movement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FD789B-EB10-4E00-A4E4-7D3696658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43243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Know what you have. Know where it went.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B0DAFC-97BC-42FE-89F8-5CB28EC83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286250"/>
            <a:ext cx="4238625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Scan barcodes, record stock movement and attach checkouts to jobs so the stockroom has a usable history.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A393AD-C67C-4D8B-A3D8-1B2F8CCF7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2114550"/>
            <a:ext cx="55911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Scan and identify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29D885-3668-407D-9F9A-6FC10AB1D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2486025"/>
            <a:ext cx="55911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Use a phone camera to scan barcodes. Create labels for items that need them.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1FC440-8E90-4FE9-A750-001C65E85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3048000"/>
            <a:ext cx="55911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Check in and out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C0B383-A67E-40D0-BAC5-3E3DF6759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3419475"/>
            <a:ext cx="55911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Record quantities, job numbers, customer details and notes.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FF6CA1-06CB-4D4F-A06D-D3C9F5EBD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3981450"/>
            <a:ext cx="55911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Organize the stockroom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752621-5230-4CB5-ABD2-5F82240FE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4352925"/>
            <a:ext cx="55911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Keep part numbers, descriptions, locations and item photos together.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EAC054-D2A7-490F-B524-859194624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4914900"/>
            <a:ext cx="55911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Prepare billing records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6CED13-29E8-4AEC-8C52-F9F3C6979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5286375"/>
            <a:ext cx="55911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Review job and customer reports. Print and reprint checkout packing slips.</a:t>
            </a:r>
          </a:p>
        </p:txBody>
      </p:sp>
    </p:spTree>
    <p:extLst>
      <p:ext uri="{BB962C8B-B14F-4D97-AF65-F5344CB8AC3E}">
        <p14:creationId xmlns:p14="http://schemas.microsoft.com/office/powerpoint/2010/main" val="148037823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423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DC17E8-D136-44CC-BB6A-7FD7960E2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0325"/>
            <a:ext cx="619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PITTER ENTERPRISES LLC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8A046B-8D78-4B19-854C-6B2EF84B5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10325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779A0D-A179-43F0-9CB0-20B649C23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477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Invoice Pilot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D791FF-827E-42C9-A25D-CB50F1B4F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362075"/>
            <a:ext cx="1019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Customer orders, quotes and invoicing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A9DEA8-AB93-412C-91D1-021424140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43243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Keep the paperwork moving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ED6CEE-2AB3-4BA2-8B0B-9FB23C37A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286250"/>
            <a:ext cx="4238625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Manage customer orders, quotes and invoices, with purchase-order documents and job details close at hand.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62E660-0936-4A74-9A17-A36E3EFCA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2114550"/>
            <a:ext cx="55911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Keep customer orders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2FCE4C-715C-4646-9A93-A5DF172DB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2486025"/>
            <a:ext cx="55911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Upload customer PO PDFs. Keep orders independent or link them to Fab Pilot jobs.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337E34-F4EC-455F-AD8E-FC17A5BDE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3048000"/>
            <a:ext cx="55911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Build quotes and invoices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B5AC6E-E3D6-4F79-AB03-901BAC72D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3419475"/>
            <a:ext cx="55911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Use customer profiles, clear line items and printable PDF documents.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28E9E7-9B82-42BD-BE67-B17B5DFF8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3981450"/>
            <a:ext cx="55911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Bill in stages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EB1475-23F3-497C-AB7F-10D3D87B5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4352925"/>
            <a:ext cx="55911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Select items and quantities for an invoice. Keep the remaining work available for later billing.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C5A04E-2F33-44D1-8E04-95386952C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4914900"/>
            <a:ext cx="55911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Review the money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B75132-F648-4479-B739-F7BF5E04F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5286375"/>
            <a:ext cx="55911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Record payments and review customer, sales and receivables reports.</a:t>
            </a:r>
          </a:p>
        </p:txBody>
      </p:sp>
    </p:spTree>
    <p:extLst>
      <p:ext uri="{BB962C8B-B14F-4D97-AF65-F5344CB8AC3E}">
        <p14:creationId xmlns:p14="http://schemas.microsoft.com/office/powerpoint/2010/main" val="27431985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423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3ADF4A-F73E-4E07-9805-3ACA5B8D5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0325"/>
            <a:ext cx="619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PITTER ENTERPRISES LLC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AE985F-EC03-4C92-B9EE-9402C6EFA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10325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C434D9-4718-4914-A9D2-0C4277138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2925"/>
            <a:ext cx="108204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Fab Pilot and Invoice Pilot together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DC19C0-F2D9-4210-A5A8-1B5FF80E9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33500"/>
            <a:ext cx="108204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A job can carry its production details into billing.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4A5BF8-5B49-47A1-B453-8A8F8E844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133600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B8E8A9-64EF-4C76-B6DF-6AB3211D5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2143125"/>
            <a:ext cx="32385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Customer order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B858DA-730B-4B9B-A381-07DCA0798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2143125"/>
            <a:ext cx="5715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Save the PO in Invoice Pilot. Link a Fab Pilot job when useful.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E0C310-A840-4632-94F3-DCB523329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990850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FFF4EF-28FB-48CE-B558-2310A6A24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000375"/>
            <a:ext cx="32385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Shop work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CB6C2C-694E-4B95-90FB-9BFBCEC4E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3000375"/>
            <a:ext cx="5715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Track the job, materials and labor in Fab Pilot.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BA9FC1-F94C-4CAD-B603-2B7B49AFF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848100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915ED2-F0B2-4F51-B5A5-B7F97132A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857625"/>
            <a:ext cx="32385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Billing review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F35ADA-80E2-42F7-B78C-0190A3514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3857625"/>
            <a:ext cx="5715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Bring the job details into an editable Invoice Pilot draft.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9A2E62-1D9E-4A20-8DF2-F862EE6AA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05350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AFAAFB-9F08-43CB-ABC6-8DD2BAF79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4714875"/>
            <a:ext cx="32385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Partial or full invoice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1D778A-CB3B-4DA4-BC8C-8E247ACD5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4714875"/>
            <a:ext cx="5715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Bill selected quantities. Keep any remaining work available.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36C9A1-35FB-4586-9A0F-24A6B7548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81675"/>
            <a:ext cx="10572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Inventory Pilot stock syncing is a planned connection.</a:t>
            </a:r>
          </a:p>
        </p:txBody>
      </p:sp>
    </p:spTree>
    <p:extLst>
      <p:ext uri="{BB962C8B-B14F-4D97-AF65-F5344CB8AC3E}">
        <p14:creationId xmlns:p14="http://schemas.microsoft.com/office/powerpoint/2010/main" val="82816638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D70136-F15C-43DB-B682-805457F44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0325"/>
            <a:ext cx="619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PITTER ENTERPRISES LLC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11B908-5DB4-48BC-A803-20B415E0B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10325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B48C3F-3C0A-43B8-B5A6-451CB6D72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2925"/>
            <a:ext cx="108204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A view for each role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38343C-8B86-499E-9BB5-4718809FA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905000"/>
            <a:ext cx="4953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On the shop floor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5270E3-6054-44C8-B7B6-BF1D7A721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905000"/>
            <a:ext cx="50768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In the office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1381CE-EA8D-45E2-98A0-6DB169F69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47950"/>
            <a:ext cx="49339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Shared station access and employee PINs in Fab Pilot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E168FA-0EBD-44A6-B5B1-B286B89E8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562350"/>
            <a:ext cx="49339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Barcode check-in and checkout in Inventory Pilot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6A4FC9-C3CC-40BF-82C7-6A32296EE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76750"/>
            <a:ext cx="49339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Job references and notes close to the work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FF5B9A-CA1B-4628-93F6-3CCEE9270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647950"/>
            <a:ext cx="49720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Job progress, labor and cost review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23E2A6-9AA1-43DA-B51A-0E6D79B78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562350"/>
            <a:ext cx="49720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Customer PO documents and invoice drafts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DD9F20-FF70-475A-8F85-9BB2D18FD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4476750"/>
            <a:ext cx="49720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Reports, printouts and access controls</a:t>
            </a:r>
          </a:p>
        </p:txBody>
      </p:sp>
    </p:spTree>
    <p:extLst>
      <p:ext uri="{BB962C8B-B14F-4D97-AF65-F5344CB8AC3E}">
        <p14:creationId xmlns:p14="http://schemas.microsoft.com/office/powerpoint/2010/main" val="35820452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CF85F9-E7F4-4429-BA79-6D429D0A0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0325"/>
            <a:ext cx="619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PITTER ENTERPRISES LLC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7B3384-0B04-44CB-9220-A9DC3704E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10325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72F34A-080E-434A-B927-370D11C01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2925"/>
            <a:ext cx="108204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Current workflows and planned features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85800" y="1905000"/>
          <a:ext xmlns:a="http://schemas.openxmlformats.org/drawingml/2006/main" cx="10820400" cy="3695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324600"/>
                <a:gridCol w="4495800"/>
              </a:tblGrid>
              <a:tr h="64770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Area</a:t>
                      </a:r>
                    </a:p>
                  </a:txBody>
                  <a:tcPr marL="171450" marR="171450" marT="152400" marB="123825" anchor="ctr">
                    <a:solidFill>
                      <a:srgbClr val="0423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Status</a:t>
                      </a:r>
                    </a:p>
                  </a:txBody>
                  <a:tcPr marL="171450" marR="171450" marT="152400" marB="123825" anchor="ctr">
                    <a:solidFill>
                      <a:srgbClr val="04232B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8242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Core workflows in all three web apps</a:t>
                      </a:r>
                    </a:p>
                  </a:txBody>
                  <a:tcPr marL="171450" marR="171450" marT="152400" marB="123825" anchor="ctr">
                    <a:solidFill>
                      <a:srgbClr val="F1F6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8242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Available for demonstration</a:t>
                      </a:r>
                    </a:p>
                  </a:txBody>
                  <a:tcPr marL="171450" marR="171450" marT="152400" marB="123825" anchor="ctr">
                    <a:solidFill>
                      <a:srgbClr val="F1F6F6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8242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Fab Pilot job-to-invoice handoff</a:t>
                      </a:r>
                    </a:p>
                  </a:txBody>
                  <a:tcPr marL="171450" marR="171450" marT="152400" marB="1238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8242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Connected</a:t>
                      </a:r>
                    </a:p>
                  </a:txBody>
                  <a:tcPr marL="171450" marR="171450" marT="152400" marB="123825" anchor="ctr"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8242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Shared catalog and Inventory Pilot stock syncing</a:t>
                      </a:r>
                    </a:p>
                  </a:txBody>
                  <a:tcPr marL="171450" marR="171450" marT="152400" marB="123825" anchor="ctr">
                    <a:solidFill>
                      <a:srgbClr val="F1F6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8242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Planned</a:t>
                      </a:r>
                    </a:p>
                  </a:txBody>
                  <a:tcPr marL="171450" marR="171450" marT="152400" marB="123825" anchor="ctr">
                    <a:solidFill>
                      <a:srgbClr val="F1F6F6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8242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Desktop/offline suite and shared sign-in</a:t>
                      </a:r>
                    </a:p>
                  </a:txBody>
                  <a:tcPr marL="171450" marR="171450" marT="152400" marB="1238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8242D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Planned</a:t>
                      </a:r>
                    </a:p>
                  </a:txBody>
                  <a:tcPr marL="171450" marR="171450" marT="152400" marB="12382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0CB0B0-A788-4ACD-9567-25D669F6C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81675"/>
            <a:ext cx="10572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Ask for the current package and rollout details for your company.</a:t>
            </a:r>
          </a:p>
        </p:txBody>
      </p:sp>
    </p:spTree>
    <p:extLst>
      <p:ext uri="{BB962C8B-B14F-4D97-AF65-F5344CB8AC3E}">
        <p14:creationId xmlns:p14="http://schemas.microsoft.com/office/powerpoint/2010/main" val="149484722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A3041D-1D9B-4353-8B13-A933619A3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0325"/>
            <a:ext cx="619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PITTER ENTERPRISES LLC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36A07F-20E6-44FD-BD10-6466C4F6F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10325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D3C315-2DBA-4262-B6DF-827F84B80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2925"/>
            <a:ext cx="108204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A demo built around your work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87F78F-2C42-4A13-AF04-C6A309801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33500"/>
            <a:ext cx="108204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Choose a real workflow to evaluate before you commit.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E484E8-6F00-4B87-8FB2-E39C97F98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190750"/>
            <a:ext cx="609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7871F8-ACB6-4E65-963D-F883863A4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2190750"/>
            <a:ext cx="9715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A production job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F5702D-33BF-4BD4-BF48-7E81A019A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2628900"/>
            <a:ext cx="9667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See its release, employee time and completion review in Fab Pilot.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BDD579-D52C-4E12-AE70-E7458DDAB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62325"/>
            <a:ext cx="609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E2CE63-F27E-44A2-A127-E9699C9A9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362325"/>
            <a:ext cx="9715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A stockroom checkout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AD384F-D913-4697-9880-CE26CE5A7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800475"/>
            <a:ext cx="9667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Scan an item and trace the movement to a job in Inventory Pilot.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56932A-628F-4AFF-A4A3-F7A693337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33900"/>
            <a:ext cx="609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07B8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07B8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D4E827-5F81-44C1-889E-50E981D29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4533900"/>
            <a:ext cx="9715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8242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8242D"/>
                </a:solidFill>
                <a:latin typeface="DejaVu Sans"/>
                <a:ea typeface="DejaVu Sans"/>
                <a:cs typeface="DejaVu Sans"/>
              </a:rPr>
              <a:t>A customer order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52A151-6F44-41B7-8F11-B6C02E73E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4972050"/>
            <a:ext cx="9667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D64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4D646B"/>
                </a:solidFill>
                <a:latin typeface="DejaVu Sans"/>
                <a:ea typeface="DejaVu Sans"/>
                <a:cs typeface="DejaVu Sans"/>
              </a:rPr>
              <a:t>Keep its PO, job link and partial invoice together in Invoice Pilot.</a:t>
            </a:r>
          </a:p>
        </p:txBody>
      </p:sp>
    </p:spTree>
    <p:extLst>
      <p:ext uri="{BB962C8B-B14F-4D97-AF65-F5344CB8AC3E}">
        <p14:creationId xmlns:p14="http://schemas.microsoft.com/office/powerpoint/2010/main" val="800223687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08c70711da4fa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1D188B-E3F0-4481-939B-769DA0ED7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52450"/>
            <a:ext cx="102870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REQUEST A DEMONSTRATION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B4C7E1-EAB5-4A9C-8FDB-DBF2C6241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52575"/>
            <a:ext cx="7620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See your shop's workflow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A3E9F7-673A-43BD-8B8F-48BD5D9DF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90925"/>
            <a:ext cx="6667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8CCD0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B8CCD0"/>
                </a:solidFill>
                <a:latin typeface="DejaVu Sans"/>
                <a:ea typeface="DejaVu Sans"/>
                <a:cs typeface="DejaVu Sans"/>
              </a:rPr>
              <a:t>Bring a sample job, parts list or customer PO. We will walk through the relevant app and discuss the right starting point.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A9DCD8-0CC0-4D7B-96E0-71AC2CE3E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62525"/>
            <a:ext cx="7620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Russell Pitter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2E25AD-2AA1-4E60-A81E-3266A1660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67350"/>
            <a:ext cx="93345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64E1E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64E1EA"/>
                </a:solidFill>
                <a:latin typeface="DejaVu Sans"/>
                <a:ea typeface="DejaVu Sans"/>
                <a:cs typeface="DejaVu Sans"/>
              </a:rPr>
              <a:t>rpitter@pitterenterprisesllc.com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558714-DD76-4555-8153-9AA17CC02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34075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(530) 526-4472   /   pitterenterprisesllc.com</a:t>
            </a:r>
          </a:p>
        </p:txBody>
      </p:sp>
    </p:spTree>
    <p:extLst>
      <p:ext uri="{BB962C8B-B14F-4D97-AF65-F5344CB8AC3E}">
        <p14:creationId xmlns:p14="http://schemas.microsoft.com/office/powerpoint/2010/main" val="5928242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2026-09-25T15:20:16.3640000Z</dcterms:created>
  <dcterms:modified xsi:type="dcterms:W3CDTF">2026-09-25T15:20:16.3640000Z</dcterms:modified>
</coreProperties>
</file>