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df52f8ad3b54f2f" /><Relationship Type="http://schemas.openxmlformats.org/officeDocument/2006/relationships/extended-properties" Target="/docProps/app.xml" Id="R77c0e475c7fc47d3" /><Relationship Type="http://schemas.openxmlformats.org/officeDocument/2006/relationships/officeDocument" Target="/ppt/presentation.xml" Id="R1f89e6b60ff74a1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b21c9b9b2bc4afe"/>
  </p:sldMasterIdLst>
  <p:notesMasterIdLst>
    <p:notesMasterId xmlns:r="http://schemas.openxmlformats.org/officeDocument/2006/relationships" r:id="Re959baefea4f4243"/>
  </p:notesMasterIdLst>
  <p:sldIdLst>
    <p:sldId xmlns:r="http://schemas.openxmlformats.org/officeDocument/2006/relationships" id="256" r:id="R1bd53af6f9a744bd"/>
    <p:sldId xmlns:r="http://schemas.openxmlformats.org/officeDocument/2006/relationships" id="257" r:id="R79b1bb9eb7b94935"/>
    <p:sldId xmlns:r="http://schemas.openxmlformats.org/officeDocument/2006/relationships" id="258" r:id="Re8c64ce46e084524"/>
    <p:sldId xmlns:r="http://schemas.openxmlformats.org/officeDocument/2006/relationships" id="259" r:id="Ra7c054a9a2d14871"/>
    <p:sldId xmlns:r="http://schemas.openxmlformats.org/officeDocument/2006/relationships" id="260" r:id="R7b6a8aa7db054d47"/>
    <p:sldId xmlns:r="http://schemas.openxmlformats.org/officeDocument/2006/relationships" id="261" r:id="Rc7e4e1e8df464b1b"/>
    <p:sldId xmlns:r="http://schemas.openxmlformats.org/officeDocument/2006/relationships" id="262" r:id="R8f31414906af4e4a"/>
    <p:sldId xmlns:r="http://schemas.openxmlformats.org/officeDocument/2006/relationships" id="263" r:id="R3c8485518cbc4cbf"/>
    <p:sldId xmlns:r="http://schemas.openxmlformats.org/officeDocument/2006/relationships" id="264" r:id="R2c518c3ee5d54d8d"/>
    <p:sldId xmlns:r="http://schemas.openxmlformats.org/officeDocument/2006/relationships" id="265" r:id="R92aed2ac348f4566"/>
    <p:sldId xmlns:r="http://schemas.openxmlformats.org/officeDocument/2006/relationships" id="266" r:id="R47bfa8c328594374"/>
    <p:sldId xmlns:r="http://schemas.openxmlformats.org/officeDocument/2006/relationships" id="267" r:id="R5962413d2cff4fa0"/>
    <p:sldId xmlns:r="http://schemas.openxmlformats.org/officeDocument/2006/relationships" id="268" r:id="Rec1dd1b1e29648e3"/>
    <p:sldId xmlns:r="http://schemas.openxmlformats.org/officeDocument/2006/relationships" id="269" r:id="R9961f49e3de24716"/>
    <p:sldId xmlns:r="http://schemas.openxmlformats.org/officeDocument/2006/relationships" id="270" r:id="R999a6268b0234240"/>
    <p:sldId xmlns:r="http://schemas.openxmlformats.org/officeDocument/2006/relationships" id="271" r:id="R5dee1187337c407b"/>
    <p:sldId xmlns:r="http://schemas.openxmlformats.org/officeDocument/2006/relationships" id="272" r:id="Ra9451541d8484db3"/>
    <p:sldId xmlns:r="http://schemas.openxmlformats.org/officeDocument/2006/relationships" id="273" r:id="Rdfb5f02e1fa04023"/>
    <p:sldId xmlns:r="http://schemas.openxmlformats.org/officeDocument/2006/relationships" id="274" r:id="R308613ff9d304a0e"/>
    <p:sldId xmlns:r="http://schemas.openxmlformats.org/officeDocument/2006/relationships" id="275" r:id="R909cfc845325420e"/>
    <p:sldId xmlns:r="http://schemas.openxmlformats.org/officeDocument/2006/relationships" id="276" r:id="Rae8d76d3b8204db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cdf7807c2244300" /><Relationship Type="http://schemas.openxmlformats.org/officeDocument/2006/relationships/slideMaster" Target="/ppt/slideMasters/slideMaster1.xml" Id="Rfb21c9b9b2bc4afe" /><Relationship Type="http://schemas.openxmlformats.org/officeDocument/2006/relationships/notesMaster" Target="/ppt/notesMasters/notesMaster1.xml" Id="Re959baefea4f4243" /><Relationship Type="http://schemas.openxmlformats.org/officeDocument/2006/relationships/presProps" Target="/ppt/presProps.xml" Id="Re03366c69b6d4888" /><Relationship Type="http://schemas.openxmlformats.org/officeDocument/2006/relationships/tableStyles" Target="/ppt/tableStyles.xml" Id="Reb3de451a9264b7b" /><Relationship Type="http://schemas.openxmlformats.org/officeDocument/2006/relationships/slide" Target="/ppt/slides/slide1.xml" Id="R1bd53af6f9a744bd" /><Relationship Type="http://schemas.openxmlformats.org/officeDocument/2006/relationships/slide" Target="/ppt/slides/slide2.xml" Id="R79b1bb9eb7b94935" /><Relationship Type="http://schemas.openxmlformats.org/officeDocument/2006/relationships/slide" Target="/ppt/slides/slide3.xml" Id="Re8c64ce46e084524" /><Relationship Type="http://schemas.openxmlformats.org/officeDocument/2006/relationships/slide" Target="/ppt/slides/slide4.xml" Id="Ra7c054a9a2d14871" /><Relationship Type="http://schemas.openxmlformats.org/officeDocument/2006/relationships/slide" Target="/ppt/slides/slide5.xml" Id="R7b6a8aa7db054d47" /><Relationship Type="http://schemas.openxmlformats.org/officeDocument/2006/relationships/slide" Target="/ppt/slides/slide6.xml" Id="Rc7e4e1e8df464b1b" /><Relationship Type="http://schemas.openxmlformats.org/officeDocument/2006/relationships/slide" Target="/ppt/slides/slide7.xml" Id="R8f31414906af4e4a" /><Relationship Type="http://schemas.openxmlformats.org/officeDocument/2006/relationships/slide" Target="/ppt/slides/slide8.xml" Id="R3c8485518cbc4cbf" /><Relationship Type="http://schemas.openxmlformats.org/officeDocument/2006/relationships/slide" Target="/ppt/slides/slide9.xml" Id="R2c518c3ee5d54d8d" /><Relationship Type="http://schemas.openxmlformats.org/officeDocument/2006/relationships/slide" Target="/ppt/slides/slide10.xml" Id="R92aed2ac348f4566" /><Relationship Type="http://schemas.openxmlformats.org/officeDocument/2006/relationships/slide" Target="/ppt/slides/slide11.xml" Id="R47bfa8c328594374" /><Relationship Type="http://schemas.openxmlformats.org/officeDocument/2006/relationships/slide" Target="/ppt/slides/slide12.xml" Id="R5962413d2cff4fa0" /><Relationship Type="http://schemas.openxmlformats.org/officeDocument/2006/relationships/slide" Target="/ppt/slides/slide13.xml" Id="Rec1dd1b1e29648e3" /><Relationship Type="http://schemas.openxmlformats.org/officeDocument/2006/relationships/slide" Target="/ppt/slides/slide14.xml" Id="R9961f49e3de24716" /><Relationship Type="http://schemas.openxmlformats.org/officeDocument/2006/relationships/slide" Target="/ppt/slides/slide15.xml" Id="R999a6268b0234240" /><Relationship Type="http://schemas.openxmlformats.org/officeDocument/2006/relationships/slide" Target="/ppt/slides/slide16.xml" Id="R5dee1187337c407b" /><Relationship Type="http://schemas.openxmlformats.org/officeDocument/2006/relationships/slide" Target="/ppt/slides/slide17.xml" Id="Ra9451541d8484db3" /><Relationship Type="http://schemas.openxmlformats.org/officeDocument/2006/relationships/slide" Target="/ppt/slides/slide18.xml" Id="Rdfb5f02e1fa04023" /><Relationship Type="http://schemas.openxmlformats.org/officeDocument/2006/relationships/slide" Target="/ppt/slides/slide19.xml" Id="R308613ff9d304a0e" /><Relationship Type="http://schemas.openxmlformats.org/officeDocument/2006/relationships/slide" Target="/ppt/slides/slide20.xml" Id="R909cfc845325420e" /><Relationship Type="http://schemas.openxmlformats.org/officeDocument/2006/relationships/slide" Target="/ppt/slides/slide21.xml" Id="Rae8d76d3b8204db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f1477a7c9e44cf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ac57ab630c34baa" /><Relationship Type="http://schemas.openxmlformats.org/officeDocument/2006/relationships/notesMaster" Target="/ppt/notesMasters/notesMaster1.xml" Id="R8e6ba6e20f624a1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cf33bd9609e4d36" /><Relationship Type="http://schemas.openxmlformats.org/officeDocument/2006/relationships/notesMaster" Target="/ppt/notesMasters/notesMaster1.xml" Id="R725cc3c199b7497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1e36a0cfccb47a5" /><Relationship Type="http://schemas.openxmlformats.org/officeDocument/2006/relationships/notesMaster" Target="/ppt/notesMasters/notesMaster1.xml" Id="R480dc14013a14c0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8759a844fa243f2" /><Relationship Type="http://schemas.openxmlformats.org/officeDocument/2006/relationships/notesMaster" Target="/ppt/notesMasters/notesMaster1.xml" Id="Re449e6340df64e6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c8e8491e18b4b82" /><Relationship Type="http://schemas.openxmlformats.org/officeDocument/2006/relationships/notesMaster" Target="/ppt/notesMasters/notesMaster1.xml" Id="R0f59d7c98559484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a53eaccae6a4a12" /><Relationship Type="http://schemas.openxmlformats.org/officeDocument/2006/relationships/notesMaster" Target="/ppt/notesMasters/notesMaster1.xml" Id="R7ac85b3a1fe244c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8efb70c827a4898" /><Relationship Type="http://schemas.openxmlformats.org/officeDocument/2006/relationships/notesMaster" Target="/ppt/notesMasters/notesMaster1.xml" Id="R174c92165a0d428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d5e0872c70447fb" /><Relationship Type="http://schemas.openxmlformats.org/officeDocument/2006/relationships/notesMaster" Target="/ppt/notesMasters/notesMaster1.xml" Id="Ra7076c6a724342f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408da1ee4eb49ca" /><Relationship Type="http://schemas.openxmlformats.org/officeDocument/2006/relationships/notesMaster" Target="/ppt/notesMasters/notesMaster1.xml" Id="R3baae201ad794e2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7a428827659404c" /><Relationship Type="http://schemas.openxmlformats.org/officeDocument/2006/relationships/notesMaster" Target="/ppt/notesMasters/notesMaster1.xml" Id="Rdf1f198a357f479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b68753793354134" /><Relationship Type="http://schemas.openxmlformats.org/officeDocument/2006/relationships/notesMaster" Target="/ppt/notesMasters/notesMaster1.xml" Id="Recb4a7135429421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237fc53ac304313" /><Relationship Type="http://schemas.openxmlformats.org/officeDocument/2006/relationships/notesMaster" Target="/ppt/notesMasters/notesMaster1.xml" Id="R45696464cde8464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ea514591ef945ad" /><Relationship Type="http://schemas.openxmlformats.org/officeDocument/2006/relationships/notesMaster" Target="/ppt/notesMasters/notesMaster1.xml" Id="R738a6778a3ab414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b8e3448bf6c4fe9" /><Relationship Type="http://schemas.openxmlformats.org/officeDocument/2006/relationships/notesMaster" Target="/ppt/notesMasters/notesMaster1.xml" Id="Rdbfeb7c7be2849e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e1d9fb6a28a44fc" /><Relationship Type="http://schemas.openxmlformats.org/officeDocument/2006/relationships/notesMaster" Target="/ppt/notesMasters/notesMaster1.xml" Id="R966fadc5cd79409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3d25d7af03d456d" /><Relationship Type="http://schemas.openxmlformats.org/officeDocument/2006/relationships/notesMaster" Target="/ppt/notesMasters/notesMaster1.xml" Id="R742975fcbc2444f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3d4bd4157544c20" /><Relationship Type="http://schemas.openxmlformats.org/officeDocument/2006/relationships/notesMaster" Target="/ppt/notesMasters/notesMaster1.xml" Id="Rddfbb741343a4dff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939e8fc877ab473a" /><Relationship Type="http://schemas.openxmlformats.org/officeDocument/2006/relationships/notesMaster" Target="/ppt/notesMasters/notesMaster1.xml" Id="Rdd8912d6a7e0435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2997dfbc1cc42d7" /><Relationship Type="http://schemas.openxmlformats.org/officeDocument/2006/relationships/notesMaster" Target="/ppt/notesMasters/notesMaster1.xml" Id="Rb5ee9f867e8448d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780c9fef4884710" /><Relationship Type="http://schemas.openxmlformats.org/officeDocument/2006/relationships/notesMaster" Target="/ppt/notesMasters/notesMaster1.xml" Id="R1e9d309179d9422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db84f24739654c96" /><Relationship Type="http://schemas.openxmlformats.org/officeDocument/2006/relationships/notesMaster" Target="/ppt/notesMasters/notesMaster1.xml" Id="Rcc675f5c8d454c2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Fab Pilot product reference: https://fabpilot-pitter.russellpitter.chatgpt.site</a:t>
            </a:r>
          </a:p>
          <a:p xmlns:a="http://schemas.openxmlformats.org/drawingml/2006/main">
            <a:r>
              <a:t>Product scope: owner discussions and confirmed published updates, September 4–25, 2026.</a:t>
            </a:r>
          </a:p>
          <a:p xmlns:a="http://schemas.openxmlformats.org/drawingml/2006/main">
            <a:r>
              <a:t>Built in a fabrication shop. Designed for fabrication shops.</a:t>
            </a:r>
          </a:p>
          <a:p xmlns:a="http://schemas.openxmlformats.org/drawingml/2006/main">
            <a:r>
              <a:t>Conceptual steel artwork from the prior Pilot marketing package; not a photograph of a company facility.</a:t>
            </a:r>
          </a:p>
          <a:p xmlns:a="http://schemas.openxmlformats.org/drawingml/2006/main">
            <a:r>
              <a:t>Business contact source: Pitter_Enterprises_LLC_BIR_Form.docx, August 29, 2026.</a:t>
            </a:r>
          </a:p>
          <a:p xmlns:a="http://schemas.openxmlformats.org/drawingml/2006/main">
            <a:r>
              <a:t>Screens shown were captured during September 2026; interface details may evolve.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Fab Pilot product reference: https://fabpilot-pitter.russellpitter.chatgpt.site</a:t>
            </a:r>
          </a:p>
          <a:p xmlns:a="http://schemas.openxmlformats.org/drawingml/2006/main">
            <a:r>
              <a:t>Product scope: owner discussions and confirmed published updates, September 4–25, 2026.</a:t>
            </a:r>
          </a:p>
          <a:p xmlns:a="http://schemas.openxmlformats.org/drawingml/2006/main">
            <a:r>
              <a:t>Built in a fabrication shop. Designed for fabrication shops.</a:t>
            </a:r>
          </a:p>
          <a:p xmlns:a="http://schemas.openxmlformats.org/drawingml/2006/main">
            <a:r>
              <a:t>Business contact source: Pitter_Enterprises_LLC_BIR_Form.docx, August 29, 2026.</a:t>
            </a:r>
          </a:p>
          <a:p xmlns:a="http://schemas.openxmlformats.org/drawingml/2006/main">
            <a:r>
              <a:t>Screens shown were captured during September 2026; interface details may evolve.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Fab Pilot product reference: https://fabpilot-pitter.russellpitter.chatgpt.site</a:t>
            </a:r>
          </a:p>
          <a:p xmlns:a="http://schemas.openxmlformats.org/drawingml/2006/main">
            <a:r>
              <a:t>Product scope: owner discussions and confirmed published updates, September 4–25, 2026.</a:t>
            </a:r>
          </a:p>
          <a:p xmlns:a="http://schemas.openxmlformats.org/drawingml/2006/main">
            <a:r>
              <a:t>September 3 and September 10 Command Center screenshots.</a:t>
            </a:r>
          </a:p>
          <a:p xmlns:a="http://schemas.openxmlformats.org/drawingml/2006/main">
            <a:r>
              <a:t>Image source: owner-provided Screenshot 2026-09-03 093618.png; libfile_af6320c956c08191b8784cb13b7c396c. Captured September 3, 2026. Cropped for legibility; values are not product pricing or performance claims.</a:t>
            </a:r>
          </a:p>
          <a:p xmlns:a="http://schemas.openxmlformats.org/drawingml/2006/main">
            <a:r>
              <a:t>Business contact source: Pitter_Enterprises_LLC_BIR_Form.docx, August 29, 2026.</a:t>
            </a:r>
          </a:p>
          <a:p xmlns:a="http://schemas.openxmlformats.org/drawingml/2006/main">
            <a:r>
              <a:t>Screens shown were captured during September 2026; interface details may evolve.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Fab Pilot product reference: https://fabpilot-pitter.russellpitter.chatgpt.site</a:t>
            </a:r>
          </a:p>
          <a:p xmlns:a="http://schemas.openxmlformats.org/drawingml/2006/main">
            <a:r>
              <a:t>Product scope: owner discussions and confirmed published updates, September 4–25, 2026.</a:t>
            </a:r>
          </a:p>
          <a:p xmlns:a="http://schemas.openxmlformats.org/drawingml/2006/main">
            <a:r>
              <a:t>September 10 station-lane screenshot.</a:t>
            </a:r>
          </a:p>
          <a:p xmlns:a="http://schemas.openxmlformats.org/drawingml/2006/main">
            <a:r>
              <a:t>Image source: owner-provided Screenshot 2026-09-10 163436.png; libfile_9eb565fe13888191ba5992e99bf775d6. Captured September 10, 2026. Cropped for legibility; values are not product pricing or performance claims.</a:t>
            </a:r>
          </a:p>
          <a:p xmlns:a="http://schemas.openxmlformats.org/drawingml/2006/main">
            <a:r>
              <a:t>Business contact source: Pitter_Enterprises_LLC_BIR_Form.docx, August 29, 2026.</a:t>
            </a:r>
          </a:p>
          <a:p xmlns:a="http://schemas.openxmlformats.org/drawingml/2006/main">
            <a:r>
              <a:t>Screens shown were captured during September 2026; interface details may evolve.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Fab Pilot product reference: https://fabpilot-pitter.russellpitter.chatgpt.site</a:t>
            </a:r>
          </a:p>
          <a:p xmlns:a="http://schemas.openxmlformats.org/drawingml/2006/main">
            <a:r>
              <a:t>Product scope: owner discussions and confirmed published updates, September 4–25, 2026.</a:t>
            </a:r>
          </a:p>
          <a:p xmlns:a="http://schemas.openxmlformats.org/drawingml/2006/main">
            <a:r>
              <a:t>September 8 repeat-release publication; September 22 quantities/partial tracking update.</a:t>
            </a:r>
          </a:p>
          <a:p xmlns:a="http://schemas.openxmlformats.org/drawingml/2006/main">
            <a:r>
              <a:t>Business contact source: Pitter_Enterprises_LLC_BIR_Form.docx, August 29, 2026.</a:t>
            </a:r>
          </a:p>
          <a:p xmlns:a="http://schemas.openxmlformats.org/drawingml/2006/main">
            <a:r>
              <a:t>Screens shown were captured during September 2026; interface details may evolve.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Fab Pilot product reference: https://fabpilot-pitter.russellpitter.chatgpt.site</a:t>
            </a:r>
          </a:p>
          <a:p xmlns:a="http://schemas.openxmlformats.org/drawingml/2006/main">
            <a:r>
              <a:t>Product scope: owner discussions and confirmed published updates, September 4–25, 2026.</a:t>
            </a:r>
          </a:p>
          <a:p xmlns:a="http://schemas.openxmlformats.org/drawingml/2006/main">
            <a:r>
              <a:t>September 9 employee timing publication; September 24 shared-station publication.</a:t>
            </a:r>
          </a:p>
          <a:p xmlns:a="http://schemas.openxmlformats.org/drawingml/2006/main">
            <a:r>
              <a:t>Business contact source: Pitter_Enterprises_LLC_BIR_Form.docx, August 29, 2026.</a:t>
            </a:r>
          </a:p>
          <a:p xmlns:a="http://schemas.openxmlformats.org/drawingml/2006/main">
            <a:r>
              <a:t>Screens shown were captured during September 2026; interface details may evolve.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Fab Pilot product reference: https://fabpilot-pitter.russellpitter.chatgpt.site</a:t>
            </a:r>
          </a:p>
          <a:p xmlns:a="http://schemas.openxmlformats.org/drawingml/2006/main">
            <a:r>
              <a:t>Product scope: owner discussions and confirmed published updates, September 4–25, 2026.</a:t>
            </a:r>
          </a:p>
          <a:p xmlns:a="http://schemas.openxmlformats.org/drawingml/2006/main">
            <a:r>
              <a:t>September 12 payroll and leave settings publication.</a:t>
            </a:r>
          </a:p>
          <a:p xmlns:a="http://schemas.openxmlformats.org/drawingml/2006/main">
            <a:r>
              <a:t>Image source: owner-provided Screenshot 2026-09-12 091942.png; libfile_ac7852236ecc8191b7b99438e8bf58bb. Captured September 12, 2026. Cropped for legibility; values are not product pricing or performance claims.</a:t>
            </a:r>
          </a:p>
          <a:p xmlns:a="http://schemas.openxmlformats.org/drawingml/2006/main">
            <a:r>
              <a:t>Presenter detail: Payroll reporting supports review and export; it is not a payroll payment service.</a:t>
            </a:r>
          </a:p>
          <a:p xmlns:a="http://schemas.openxmlformats.org/drawingml/2006/main">
            <a:r>
              <a:t>Business contact source: Pitter_Enterprises_LLC_BIR_Form.docx, August 29, 2026.</a:t>
            </a:r>
          </a:p>
          <a:p xmlns:a="http://schemas.openxmlformats.org/drawingml/2006/main">
            <a:r>
              <a:t>Screens shown were captured during September 2026; interface details may evolve.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Fab Pilot product reference: https://fabpilot-pitter.russellpitter.chatgpt.site</a:t>
            </a:r>
          </a:p>
          <a:p xmlns:a="http://schemas.openxmlformats.org/drawingml/2006/main">
            <a:r>
              <a:t>Product scope: owner discussions and confirmed published updates, September 4–25, 2026.</a:t>
            </a:r>
          </a:p>
          <a:p xmlns:a="http://schemas.openxmlformats.org/drawingml/2006/main">
            <a:r>
              <a:t>September 4 CAD viewer and estimate workspace publication; September 22 viewer screenshot.</a:t>
            </a:r>
          </a:p>
          <a:p xmlns:a="http://schemas.openxmlformats.org/drawingml/2006/main">
            <a:r>
              <a:t>Image source: owner-provided Screenshot 2026-09-22 073512.png; libfile_f5c07699ef5481918f44185075988db6. Captured September 22, 2026. Cropped for legibility; values are not product pricing or performance claims.</a:t>
            </a:r>
          </a:p>
          <a:p xmlns:a="http://schemas.openxmlformats.org/drawingml/2006/main">
            <a:r>
              <a:t>Presenter detail: Geometry provides estimating inputs; shop assumptions and final pricing require review.</a:t>
            </a:r>
          </a:p>
          <a:p xmlns:a="http://schemas.openxmlformats.org/drawingml/2006/main">
            <a:r>
              <a:t>Business contact source: Pitter_Enterprises_LLC_BIR_Form.docx, August 29, 2026.</a:t>
            </a:r>
          </a:p>
          <a:p xmlns:a="http://schemas.openxmlformats.org/drawingml/2006/main">
            <a:r>
              <a:t>Screens shown were captured during September 2026; interface details may evolve.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Fab Pilot product reference: https://fabpilot-pitter.russellpitter.chatgpt.site</a:t>
            </a:r>
          </a:p>
          <a:p xmlns:a="http://schemas.openxmlformats.org/drawingml/2006/main">
            <a:r>
              <a:t>Product scope: owner discussions and confirmed published updates, September 4–25, 2026.</a:t>
            </a:r>
          </a:p>
          <a:p xmlns:a="http://schemas.openxmlformats.org/drawingml/2006/main">
            <a:r>
              <a:t>September 5 part-measurement screenshot.</a:t>
            </a:r>
          </a:p>
          <a:p xmlns:a="http://schemas.openxmlformats.org/drawingml/2006/main">
            <a:r>
              <a:t>Image source: owner-provided Screenshot 2026-09-05 093556.png; libfile_bf4932e064bc81918b5c83972584794c. Captured September 5, 2026. Cropped for legibility; values are not product pricing or performance claims.</a:t>
            </a:r>
          </a:p>
          <a:p xmlns:a="http://schemas.openxmlformats.org/drawingml/2006/main">
            <a:r>
              <a:t>Business contact source: Pitter_Enterprises_LLC_BIR_Form.docx, August 29, 2026.</a:t>
            </a:r>
          </a:p>
          <a:p xmlns:a="http://schemas.openxmlformats.org/drawingml/2006/main">
            <a:r>
              <a:t>Screens shown were captured during September 2026; interface details may evolve.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Fab Pilot product reference: https://fabpilot-pitter.russellpitter.chatgpt.site</a:t>
            </a:r>
          </a:p>
          <a:p xmlns:a="http://schemas.openxmlformats.org/drawingml/2006/main">
            <a:r>
              <a:t>Product scope: owner discussions and confirmed published updates, September 4–25, 2026.</a:t>
            </a:r>
          </a:p>
          <a:p xmlns:a="http://schemas.openxmlformats.org/drawingml/2006/main">
            <a:r>
              <a:t>September 7 materials/pricing screenshot.</a:t>
            </a:r>
          </a:p>
          <a:p xmlns:a="http://schemas.openxmlformats.org/drawingml/2006/main">
            <a:r>
              <a:t>Image source: owner-provided Screenshot 2026-09-07 064555.png; libfile_2b3920c8f96c81918f8f3a02159514ef. Captured September 7, 2026. Cropped for legibility; values are not product pricing or performance claims.</a:t>
            </a:r>
          </a:p>
          <a:p xmlns:a="http://schemas.openxmlformats.org/drawingml/2006/main">
            <a:r>
              <a:t>Presenter detail: Confirm material demand against the approved production package before buying or cutting.</a:t>
            </a:r>
          </a:p>
          <a:p xmlns:a="http://schemas.openxmlformats.org/drawingml/2006/main">
            <a:r>
              <a:t>Business contact source: Pitter_Enterprises_LLC_BIR_Form.docx, August 29, 2026.</a:t>
            </a:r>
          </a:p>
          <a:p xmlns:a="http://schemas.openxmlformats.org/drawingml/2006/main">
            <a:r>
              <a:t>Screens shown were captured during September 2026; interface details may evolve.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Fab Pilot product reference: https://fabpilot-pitter.russellpitter.chatgpt.site</a:t>
            </a:r>
          </a:p>
          <a:p xmlns:a="http://schemas.openxmlformats.org/drawingml/2006/main">
            <a:r>
              <a:t>Product scope: owner discussions and confirmed published updates, September 4–25, 2026.</a:t>
            </a:r>
          </a:p>
          <a:p xmlns:a="http://schemas.openxmlformats.org/drawingml/2006/main">
            <a:r>
              <a:t>September 4 estimate workspace publication; September 5 labor screenshot.</a:t>
            </a:r>
          </a:p>
          <a:p xmlns:a="http://schemas.openxmlformats.org/drawingml/2006/main">
            <a:r>
              <a:t>Image source: owner-provided Screenshot 2026-09-05 101007.png; libfile_3744dc8dcf488191a925b23061a0a216. Captured September 5, 2026. Cropped for legibility; values are not product pricing or performance claims.</a:t>
            </a:r>
          </a:p>
          <a:p xmlns:a="http://schemas.openxmlformats.org/drawingml/2006/main">
            <a:r>
              <a:t>Presenter detail: Save estimate drafts and quote variants, review them, then convert approved work to a project.</a:t>
            </a:r>
          </a:p>
          <a:p xmlns:a="http://schemas.openxmlformats.org/drawingml/2006/main">
            <a:r>
              <a:t>Business contact source: Pitter_Enterprises_LLC_BIR_Form.docx, August 29, 2026.</a:t>
            </a:r>
          </a:p>
          <a:p xmlns:a="http://schemas.openxmlformats.org/drawingml/2006/main">
            <a:r>
              <a:t>Screens shown were captured during September 2026; interface details may evolve.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Fab Pilot product reference: https://fabpilot-pitter.russellpitter.chatgpt.site</a:t>
            </a:r>
          </a:p>
          <a:p xmlns:a="http://schemas.openxmlformats.org/drawingml/2006/main">
            <a:r>
              <a:t>Product scope: owner discussions and confirmed published updates, September 4–25, 2026.</a:t>
            </a:r>
          </a:p>
          <a:p xmlns:a="http://schemas.openxmlformats.org/drawingml/2006/main">
            <a:r>
              <a:t>September 4 quotation-level rectangular nesting; September 10 nest viewing/printing publication. Production cutting contours are outside this scope.</a:t>
            </a:r>
          </a:p>
          <a:p xmlns:a="http://schemas.openxmlformats.org/drawingml/2006/main">
            <a:r>
              <a:t>Business contact source: Pitter_Enterprises_LLC_BIR_Form.docx, August 29, 2026.</a:t>
            </a:r>
          </a:p>
          <a:p xmlns:a="http://schemas.openxmlformats.org/drawingml/2006/main">
            <a:r>
              <a:t>Screens shown were captured during September 2026; interface details may evolve.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Fab Pilot product reference: https://fabpilot-pitter.russellpitter.chatgpt.site</a:t>
            </a:r>
          </a:p>
          <a:p xmlns:a="http://schemas.openxmlformats.org/drawingml/2006/main">
            <a:r>
              <a:t>Product scope: owner discussions and confirmed published updates, September 4–25, 2026.</a:t>
            </a:r>
          </a:p>
          <a:p xmlns:a="http://schemas.openxmlformats.org/drawingml/2006/main">
            <a:r>
              <a:t>September 8 repeat-parts release publication; September 10 repeat-parts screenshot.</a:t>
            </a:r>
          </a:p>
          <a:p xmlns:a="http://schemas.openxmlformats.org/drawingml/2006/main">
            <a:r>
              <a:t>Image source: owner-provided Screenshot 2026-09-10 151607.png; libfile_b66d5c7054f8819181e5965e7f6f3c79. Captured September 10, 2026. Cropped for legibility; values are not product pricing or performance claims.</a:t>
            </a:r>
          </a:p>
          <a:p xmlns:a="http://schemas.openxmlformats.org/drawingml/2006/main">
            <a:r>
              <a:t>Presenter detail: Existing floor releases stay in place. Review any inactive processes before the next release.</a:t>
            </a:r>
          </a:p>
          <a:p xmlns:a="http://schemas.openxmlformats.org/drawingml/2006/main">
            <a:r>
              <a:t>Business contact source: Pitter_Enterprises_LLC_BIR_Form.docx, August 29, 2026.</a:t>
            </a:r>
          </a:p>
          <a:p xmlns:a="http://schemas.openxmlformats.org/drawingml/2006/main">
            <a:r>
              <a:t>Screens shown were captured during September 2026; interface details may evolve.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Fab Pilot product reference: https://fabpilot-pitter.russellpitter.chatgpt.site</a:t>
            </a:r>
          </a:p>
          <a:p xmlns:a="http://schemas.openxmlformats.org/drawingml/2006/main">
            <a:r>
              <a:t>Product scope: owner discussions and confirmed published updates, September 4–25, 2026.</a:t>
            </a:r>
          </a:p>
          <a:p xmlns:a="http://schemas.openxmlformats.org/drawingml/2006/main">
            <a:r>
              <a:t>September 22 purchasing, reservations and receipts publication.</a:t>
            </a:r>
          </a:p>
          <a:p xmlns:a="http://schemas.openxmlformats.org/drawingml/2006/main">
            <a:r>
              <a:t>Business contact source: Pitter_Enterprises_LLC_BIR_Form.docx, August 29, 2026.</a:t>
            </a:r>
          </a:p>
          <a:p xmlns:a="http://schemas.openxmlformats.org/drawingml/2006/main">
            <a:r>
              <a:t>Screens shown were captured during September 2026; interface details may evolve.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Fab Pilot product reference: https://fabpilot-pitter.russellpitter.chatgpt.site</a:t>
            </a:r>
          </a:p>
          <a:p xmlns:a="http://schemas.openxmlformats.org/drawingml/2006/main">
            <a:r>
              <a:t>Product scope: owner discussions and confirmed published updates, September 4–25, 2026.</a:t>
            </a:r>
          </a:p>
          <a:p xmlns:a="http://schemas.openxmlformats.org/drawingml/2006/main">
            <a:r>
              <a:t>September 22 drawing approval, QC and packing-slip publication.</a:t>
            </a:r>
          </a:p>
          <a:p xmlns:a="http://schemas.openxmlformats.org/drawingml/2006/main">
            <a:r>
              <a:t>Business contact source: Pitter_Enterprises_LLC_BIR_Form.docx, August 29, 2026.</a:t>
            </a:r>
          </a:p>
          <a:p xmlns:a="http://schemas.openxmlformats.org/drawingml/2006/main">
            <a:r>
              <a:t>Screens shown were captured during September 2026; interface details may evolve.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Fab Pilot product reference: https://fabpilot-pitter.russellpitter.chatgpt.site</a:t>
            </a:r>
          </a:p>
          <a:p xmlns:a="http://schemas.openxmlformats.org/drawingml/2006/main">
            <a:r>
              <a:t>Product scope: owner discussions and confirmed published updates, September 4–25, 2026.</a:t>
            </a:r>
          </a:p>
          <a:p xmlns:a="http://schemas.openxmlformats.org/drawingml/2006/main">
            <a:r>
              <a:t>September 22 capacity estimates; September 12 filtered labor and job summaries.</a:t>
            </a:r>
          </a:p>
          <a:p xmlns:a="http://schemas.openxmlformats.org/drawingml/2006/main">
            <a:r>
              <a:t>Business contact source: Pitter_Enterprises_LLC_BIR_Form.docx, August 29, 2026.</a:t>
            </a:r>
          </a:p>
          <a:p xmlns:a="http://schemas.openxmlformats.org/drawingml/2006/main">
            <a:r>
              <a:t>Screens shown were captured during September 2026; interface details may evolve.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Fab Pilot product reference: https://fabpilot-pitter.russellpitter.chatgpt.site</a:t>
            </a:r>
          </a:p>
          <a:p xmlns:a="http://schemas.openxmlformats.org/drawingml/2006/main">
            <a:r>
              <a:t>Product scope: owner discussions and confirmed published updates, September 4–25, 2026.</a:t>
            </a:r>
          </a:p>
          <a:p xmlns:a="http://schemas.openxmlformats.org/drawingml/2006/main">
            <a:r>
              <a:t>September 12 actual-hours and cost-review publication.</a:t>
            </a:r>
          </a:p>
          <a:p xmlns:a="http://schemas.openxmlformats.org/drawingml/2006/main">
            <a:r>
              <a:t>Image source: owner-provided Screenshot 2026-09-12 085603.png; libfile_81215b27a4d08191b0de0ed60bf2fbd7. Captured September 12, 2026. Cropped for legibility; values are not product pricing or performance claims.</a:t>
            </a:r>
          </a:p>
          <a:p xmlns:a="http://schemas.openxmlformats.org/drawingml/2006/main">
            <a:r>
              <a:t>Presenter detail: Record the reason and review history when correcting actual hours.</a:t>
            </a:r>
          </a:p>
          <a:p xmlns:a="http://schemas.openxmlformats.org/drawingml/2006/main">
            <a:r>
              <a:t>Business contact source: Pitter_Enterprises_LLC_BIR_Form.docx, August 29, 2026.</a:t>
            </a:r>
          </a:p>
          <a:p xmlns:a="http://schemas.openxmlformats.org/drawingml/2006/main">
            <a:r>
              <a:t>Screens shown were captured during September 2026; interface details may evolve.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Fab Pilot product reference: https://fabpilot-pitter.russellpitter.chatgpt.site</a:t>
            </a:r>
          </a:p>
          <a:p xmlns:a="http://schemas.openxmlformats.org/drawingml/2006/main">
            <a:r>
              <a:t>Product scope: owner discussions and confirmed published updates, September 4–25, 2026.</a:t>
            </a:r>
          </a:p>
          <a:p xmlns:a="http://schemas.openxmlformats.org/drawingml/2006/main">
            <a:r>
              <a:t>September 22 direct-cost publication.</a:t>
            </a:r>
          </a:p>
          <a:p xmlns:a="http://schemas.openxmlformats.org/drawingml/2006/main">
            <a:r>
              <a:t>Business contact source: Pitter_Enterprises_LLC_BIR_Form.docx, August 29, 2026.</a:t>
            </a:r>
          </a:p>
          <a:p xmlns:a="http://schemas.openxmlformats.org/drawingml/2006/main">
            <a:r>
              <a:t>Screens shown were captured during September 2026; interface details may evolve.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Fab Pilot product reference: https://fabpilot-pitter.russellpitter.chatgpt.site</a:t>
            </a:r>
          </a:p>
          <a:p xmlns:a="http://schemas.openxmlformats.org/drawingml/2006/main">
            <a:r>
              <a:t>Product scope: owner discussions and confirmed published updates, September 4–25, 2026.</a:t>
            </a:r>
          </a:p>
          <a:p xmlns:a="http://schemas.openxmlformats.org/drawingml/2006/main">
            <a:r>
              <a:t>September 25 Invoice Pilot bridge publication.</a:t>
            </a:r>
          </a:p>
          <a:p xmlns:a="http://schemas.openxmlformats.org/drawingml/2006/main">
            <a:r>
              <a:t>Business contact source: Pitter_Enterprises_LLC_BIR_Form.docx, August 29, 2026.</a:t>
            </a:r>
          </a:p>
          <a:p xmlns:a="http://schemas.openxmlformats.org/drawingml/2006/main">
            <a:r>
              <a:t>Screens shown were captured during September 2026; interface details may evolve.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Fab Pilot product reference: https://fabpilot-pitter.russellpitter.chatgpt.site</a:t>
            </a:r>
          </a:p>
          <a:p xmlns:a="http://schemas.openxmlformats.org/drawingml/2006/main">
            <a:r>
              <a:t>Product scope: owner discussions and confirmed published updates, September 4–25, 2026.</a:t>
            </a:r>
          </a:p>
          <a:p xmlns:a="http://schemas.openxmlformats.org/drawingml/2006/main">
            <a:r>
              <a:t>September 24 shared station/backup publication. Automatic backup runs require an open, signed-in screen.</a:t>
            </a:r>
          </a:p>
          <a:p xmlns:a="http://schemas.openxmlformats.org/drawingml/2006/main">
            <a:r>
              <a:t>Business contact source: Pitter_Enterprises_LLC_BIR_Form.docx, August 29, 2026.</a:t>
            </a:r>
          </a:p>
          <a:p xmlns:a="http://schemas.openxmlformats.org/drawingml/2006/main">
            <a:r>
              <a:t>Screens shown were captured during September 2026; interface details may evolve.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Fab Pilot product reference: https://fabpilot-pitter.russellpitter.chatgpt.site</a:t>
            </a:r>
          </a:p>
          <a:p xmlns:a="http://schemas.openxmlformats.org/drawingml/2006/main">
            <a:r>
              <a:t>Product scope: owner discussions and confirmed published updates, September 4–25, 2026.</a:t>
            </a:r>
          </a:p>
          <a:p xmlns:a="http://schemas.openxmlformats.org/drawingml/2006/main">
            <a:r>
              <a:t>Built in a fabrication shop. Designed for fabrication shops.</a:t>
            </a:r>
          </a:p>
          <a:p xmlns:a="http://schemas.openxmlformats.org/drawingml/2006/main">
            <a:r>
              <a:t>Conceptual steel artwork from the prior Pilot marketing package; not a photograph of a company facility.</a:t>
            </a:r>
          </a:p>
          <a:p xmlns:a="http://schemas.openxmlformats.org/drawingml/2006/main">
            <a:r>
              <a:t>Business contact source: Pitter_Enterprises_LLC_BIR_Form.docx, August 29, 2026.</a:t>
            </a:r>
          </a:p>
          <a:p xmlns:a="http://schemas.openxmlformats.org/drawingml/2006/main">
            <a:r>
              <a:t>Screens shown were captured during September 2026; interface details may evolve.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3651bc6f78f468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fe78d29ac824a7c" /><Relationship Type="http://schemas.openxmlformats.org/officeDocument/2006/relationships/slideLayout" Target="/ppt/slideLayouts/slideLayout1.xml" Id="R0b8709840f8b4b8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b8709840f8b4b8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9ac501f9044644" /><Relationship Type="http://schemas.openxmlformats.org/officeDocument/2006/relationships/image" Target="/ppt/media/image.png" Id="R880ab15eba914965" /><Relationship Type="http://schemas.openxmlformats.org/officeDocument/2006/relationships/notesSlide" Target="/ppt/notesSlides/notesSlide1.xml" Id="R1b0beb55de43435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c371b55320456e" /><Relationship Type="http://schemas.openxmlformats.org/officeDocument/2006/relationships/notesSlide" Target="/ppt/notesSlides/notesSlide2.xml" Id="R45d9391fcc314ae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918082499746b0" /><Relationship Type="http://schemas.openxmlformats.org/officeDocument/2006/relationships/image" Target="/ppt/media/image2.png" Id="Ra0c3058f96d14de5" /><Relationship Type="http://schemas.openxmlformats.org/officeDocument/2006/relationships/notesSlide" Target="/ppt/notesSlides/notesSlide3.xml" Id="R439a49393f9140a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be11d2ba334c62" /><Relationship Type="http://schemas.openxmlformats.org/officeDocument/2006/relationships/image" Target="/ppt/media/image3.png" Id="Rfe7f7c7aea034a97" /><Relationship Type="http://schemas.openxmlformats.org/officeDocument/2006/relationships/notesSlide" Target="/ppt/notesSlides/notesSlide4.xml" Id="Ra835e72603104c6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cbdc73d31c426d" /><Relationship Type="http://schemas.openxmlformats.org/officeDocument/2006/relationships/notesSlide" Target="/ppt/notesSlides/notesSlide5.xml" Id="R168e664b75c346c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fd25a9dd304c08" /><Relationship Type="http://schemas.openxmlformats.org/officeDocument/2006/relationships/notesSlide" Target="/ppt/notesSlides/notesSlide6.xml" Id="R4c245b1d7021446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c561b3aa624b67" /><Relationship Type="http://schemas.openxmlformats.org/officeDocument/2006/relationships/image" Target="/ppt/media/image4.png" Id="R4f79c5f5a5da4819" /><Relationship Type="http://schemas.openxmlformats.org/officeDocument/2006/relationships/notesSlide" Target="/ppt/notesSlides/notesSlide7.xml" Id="Rcbe72966ad25403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bbf53371ad4220" /><Relationship Type="http://schemas.openxmlformats.org/officeDocument/2006/relationships/image" Target="/ppt/media/image5.png" Id="Rc3442148fc8249f3" /><Relationship Type="http://schemas.openxmlformats.org/officeDocument/2006/relationships/notesSlide" Target="/ppt/notesSlides/notesSlide8.xml" Id="R7c272e43df144d6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0c8d23dc234bd8" /><Relationship Type="http://schemas.openxmlformats.org/officeDocument/2006/relationships/image" Target="/ppt/media/image6.png" Id="R62cbf45970ba4b99" /><Relationship Type="http://schemas.openxmlformats.org/officeDocument/2006/relationships/notesSlide" Target="/ppt/notesSlides/notesSlide9.xml" Id="Rd2634409b48c424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f07c8da4514fd8" /><Relationship Type="http://schemas.openxmlformats.org/officeDocument/2006/relationships/image" Target="/ppt/media/image7.png" Id="R00c3d4fea96c42fb" /><Relationship Type="http://schemas.openxmlformats.org/officeDocument/2006/relationships/notesSlide" Target="/ppt/notesSlides/notesSlide10.xml" Id="Rc2bd71a19e304b6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6e55b912f14697" /><Relationship Type="http://schemas.openxmlformats.org/officeDocument/2006/relationships/image" Target="/ppt/media/image8.png" Id="R199bf6e9ee8642d0" /><Relationship Type="http://schemas.openxmlformats.org/officeDocument/2006/relationships/notesSlide" Target="/ppt/notesSlides/notesSlide11.xml" Id="R6b70e9882266413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c0cc43e6694f10" /><Relationship Type="http://schemas.openxmlformats.org/officeDocument/2006/relationships/notesSlide" Target="/ppt/notesSlides/notesSlide12.xml" Id="R3ca8b18dceec456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cc1da45abb4477" /><Relationship Type="http://schemas.openxmlformats.org/officeDocument/2006/relationships/image" Target="/ppt/media/image9.png" Id="R8d7d6bd5674c47ae" /><Relationship Type="http://schemas.openxmlformats.org/officeDocument/2006/relationships/notesSlide" Target="/ppt/notesSlides/notesSlide13.xml" Id="Rb585c2e4b94e430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446b3950664ff3" /><Relationship Type="http://schemas.openxmlformats.org/officeDocument/2006/relationships/notesSlide" Target="/ppt/notesSlides/notesSlide14.xml" Id="Rd7d774951ada4de4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e5c1d2b40c4a1b" /><Relationship Type="http://schemas.openxmlformats.org/officeDocument/2006/relationships/notesSlide" Target="/ppt/notesSlides/notesSlide15.xml" Id="R0917f498856b409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fd71230649400a" /><Relationship Type="http://schemas.openxmlformats.org/officeDocument/2006/relationships/notesSlide" Target="/ppt/notesSlides/notesSlide16.xml" Id="R47fcc764ec4a4076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d34f348e0740cd" /><Relationship Type="http://schemas.openxmlformats.org/officeDocument/2006/relationships/image" Target="/ppt/media/image10.png" Id="R55847bdd7a8e4a20" /><Relationship Type="http://schemas.openxmlformats.org/officeDocument/2006/relationships/notesSlide" Target="/ppt/notesSlides/notesSlide17.xml" Id="R6cc9a708f5904a6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e17a76fadd4acb" /><Relationship Type="http://schemas.openxmlformats.org/officeDocument/2006/relationships/notesSlide" Target="/ppt/notesSlides/notesSlide18.xml" Id="R114b0fe3378a4fe6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24c3b1287f439b" /><Relationship Type="http://schemas.openxmlformats.org/officeDocument/2006/relationships/notesSlide" Target="/ppt/notesSlides/notesSlide19.xml" Id="Rdeda56b4aeee4729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0f7ba30acc4c6a" /><Relationship Type="http://schemas.openxmlformats.org/officeDocument/2006/relationships/notesSlide" Target="/ppt/notesSlides/notesSlide20.xml" Id="Reefd14e79f80465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947647ff034a24" /><Relationship Type="http://schemas.openxmlformats.org/officeDocument/2006/relationships/image" Target="/ppt/media/image11.png" Id="Rd55ce73f573649b1" /><Relationship Type="http://schemas.openxmlformats.org/officeDocument/2006/relationships/notesSlide" Target="/ppt/notesSlides/notesSlide21.xml" Id="R8425da435f974e0d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0ab15eba914965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02B812-95A1-48D7-9977-6DF33BD1A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52450"/>
            <a:ext cx="8191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64E1EA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64E1EA"/>
                </a:solidFill>
                <a:latin typeface="DejaVu Sans"/>
                <a:ea typeface="DejaVu Sans"/>
                <a:cs typeface="DejaVu Sans"/>
              </a:rPr>
              <a:t>PITTER ENTERPRISES LLC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711844-B9CD-4D86-991C-1498076EC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24050"/>
            <a:ext cx="92392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6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6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Fab Pilot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129251-1C9A-4708-9F38-DAD0313C2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86125"/>
            <a:ext cx="7429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6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 closer look at the fabrication shop workflow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87687C-499D-465C-A968-1C56BC4AA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81525"/>
            <a:ext cx="904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64E1E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64E1EA"/>
                </a:solidFill>
                <a:latin typeface="DejaVu Sans"/>
                <a:ea typeface="DejaVu Sans"/>
                <a:cs typeface="DejaVu Sans"/>
              </a:rPr>
              <a:t>Estimating • Production • Time • Job costs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FB90B6-E146-462F-A363-CE4E43CA6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19750"/>
            <a:ext cx="90011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Built in a fabrication shop. Designed for fabrication shops.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362278-545B-4D76-BEFE-87652D928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PRODUCT WALKTHROUGH  / 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82192633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BD6B52-0773-4938-AD81-AF1E1C4E8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89535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FAB PILOT  /  PITTER ENTERPRISES LLC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9F3300-3EFD-4507-801E-59D115BB9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515100"/>
            <a:ext cx="42862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6A4C02-2A10-496B-B83D-93A607005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The fabrication job cycle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32FA0A-2E2F-43A0-BE77-64163873C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323975"/>
            <a:ext cx="1083945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Keep the estimate, released work and job review connected.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55AEF7-85F4-4162-A257-34F49F962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171700"/>
            <a:ext cx="6191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B83829-B7F5-4D9F-A5A3-02BD24D16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2171700"/>
            <a:ext cx="1000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Estimate and prepare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8A7441-F2F0-4DDA-AFA6-71842BD55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2590800"/>
            <a:ext cx="99155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Review CAD, materials, operation hours, outside services and pricing.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D0E1BD-EB47-496D-A661-30DE51FD0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438525"/>
            <a:ext cx="6191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7234D8-6142-437C-8408-332A7633A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3438525"/>
            <a:ext cx="1000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Release and run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9D0B12-0FEA-4BAA-B1F0-0AA24E194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3857625"/>
            <a:ext cx="99155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Set work packages, quantities, process order, assignments and priorities.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136A96-E1BD-40AC-8964-C0C77D9E2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705350"/>
            <a:ext cx="6191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1B3B0B-4A2B-4FFE-A3E1-B1CDCB7E7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4705350"/>
            <a:ext cx="1000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Review and bill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0235FA-5254-4D29-8000-10FE6844C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5124450"/>
            <a:ext cx="99155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Compare quoted and actual costs, then hand completed work to Invoice Pilot.</a:t>
            </a:r>
          </a:p>
        </p:txBody>
      </p:sp>
    </p:spTree>
    <p:extLst>
      <p:ext uri="{BB962C8B-B14F-4D97-AF65-F5344CB8AC3E}">
        <p14:creationId xmlns:p14="http://schemas.microsoft.com/office/powerpoint/2010/main" val="58895145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A2B527-EB83-49E3-B2D1-A23B55B4E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89535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FAB PILOT  /  PITTER ENTERPRISES LLC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73C93B-1914-48B7-87AB-D4FB0EAD8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515100"/>
            <a:ext cx="42862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FD8C89-1113-497B-8362-472B71000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Command Center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c3058f96d14de5"/>
          <a:stretch xmlns:a="http://schemas.openxmlformats.org/drawingml/2006/main"/>
        </p:blipFill>
        <p:spPr>
          <a:xfrm xmlns:a="http://schemas.openxmlformats.org/drawingml/2006/main">
            <a:off x="1317096" y="1476375"/>
            <a:ext cx="9557808" cy="3143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DB19BC-FAE6-4B0E-94F5-F36E1C223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33925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Command Center: active work, priorities and production status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432F0D-96AB-42D0-8548-01868D256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38725"/>
            <a:ext cx="3476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See work status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A94370-0653-4978-94E9-E2A089AAE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29250"/>
            <a:ext cx="3476625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Ready, working, waiting and emergency work.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FC1820-4899-4401-963B-2086322FE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5038725"/>
            <a:ext cx="3476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Find the job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3248D7-A724-4D72-8B77-C04EFA15F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5429250"/>
            <a:ext cx="3476625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Search and filter by station or active work.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E96CD5-0312-4486-A1CE-E2CEC124F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5038725"/>
            <a:ext cx="3476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Keep control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838789-7889-4552-8E58-FCE132C91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5429250"/>
            <a:ext cx="3476625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Managers set the order of work.</a:t>
            </a:r>
          </a:p>
        </p:txBody>
      </p:sp>
    </p:spTree>
    <p:extLst>
      <p:ext uri="{BB962C8B-B14F-4D97-AF65-F5344CB8AC3E}">
        <p14:creationId xmlns:p14="http://schemas.microsoft.com/office/powerpoint/2010/main" val="124054341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EEF356-68BF-4B49-A64D-71AE2C6C1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89535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FAB PILOT  /  PITTER ENTERPRISES LLC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FF4096-A20E-4376-9BB3-92CF5BB33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515100"/>
            <a:ext cx="42862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F3E55A-D32C-4E42-B05A-570F7A124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Work organized by station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7f7c7aea034a97"/>
          <a:stretch xmlns:a="http://schemas.openxmlformats.org/drawingml/2006/main"/>
        </p:blipFill>
        <p:spPr>
          <a:xfrm xmlns:a="http://schemas.openxmlformats.org/drawingml/2006/main">
            <a:off x="609600" y="1983556"/>
            <a:ext cx="7296150" cy="3424289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960D08-A03E-4227-9703-C6D7A41A6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91200"/>
            <a:ext cx="72961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Station lanes: assignments, process status and manager priorities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66B850-63B9-4B69-A2DD-57F1F9A75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1724025"/>
            <a:ext cx="32956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Your process flow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531821-19A3-448D-B1D3-9A3CF074F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143125"/>
            <a:ext cx="32956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Arrange operations and station lanes around the shop.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797A5F-F8D9-4DAE-9090-E1DADCB18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143250"/>
            <a:ext cx="32956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Clear assignments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2F0F0F-2FFA-4004-8F21-C9619CFB7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562350"/>
            <a:ext cx="32956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See the people, package and next process.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32C24F-83CC-4151-8661-105C2D0AE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562475"/>
            <a:ext cx="32956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Simple actions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C8A8CB-045D-460D-AD59-944C3DF96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981575"/>
            <a:ext cx="32956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Start, pause, resume and move work forward.</a:t>
            </a:r>
          </a:p>
        </p:txBody>
      </p:sp>
    </p:spTree>
    <p:extLst>
      <p:ext uri="{BB962C8B-B14F-4D97-AF65-F5344CB8AC3E}">
        <p14:creationId xmlns:p14="http://schemas.microsoft.com/office/powerpoint/2010/main" val="12972745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423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30ADCB-C040-4EAF-837C-ECA7DA7B2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89535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FAB PILOT  /  PITTER ENTERPRISES LLC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BBC25A-7271-4F5F-AC07-8DAF47C83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515100"/>
            <a:ext cx="42862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136FBE-56CA-4DFC-AE1F-883F4DF13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Progressive releases and quantities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B38818-BCE7-45AD-AB7D-F6EA304ED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323975"/>
            <a:ext cx="1083945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Release the portion that is ready while the rest of the job develops.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1DB930-B0F5-4175-91C2-F4F978755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66925"/>
            <a:ext cx="6191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64E1EA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64E1EA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C37CB4-70D4-40C7-9E42-B13FDD52D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2066925"/>
            <a:ext cx="1000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Split a project into work packages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9DC3DC-F679-43DB-920D-D955D639F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2486025"/>
            <a:ext cx="99155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Give released work its own route, quantity, status and assignments.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4B3207-D816-49D1-BC20-044895BC9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38475"/>
            <a:ext cx="6191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64E1EA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64E1EA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C657F3-694E-4A4C-BE5F-024AA2CE4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3038475"/>
            <a:ext cx="1000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Track partial progress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AD73AB-3CEA-4894-B4C6-F40264C67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3457575"/>
            <a:ext cx="99155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Record quantities and partial completion without closing the whole job.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8FD6E8-4229-45E4-A9EB-177351016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10025"/>
            <a:ext cx="6191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64E1EA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64E1EA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AD5F01-F923-45EB-96CF-758550D09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4010025"/>
            <a:ext cx="1000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Set the pace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60F82D-C8EE-4987-9A93-54806437D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4429125"/>
            <a:ext cx="99155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Use job due dates, optional process dates, priorities and emergency handling.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100434-483E-4DDB-B858-862D762A2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81575"/>
            <a:ext cx="6191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64E1EA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64E1EA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4BC2C6-54FB-4164-A78B-C03EEBEBB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4981575"/>
            <a:ext cx="1000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Manage the floor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AA26E8-BCB2-409E-B775-56741355E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5400675"/>
            <a:ext cx="99155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Reorder processes and work; keep blocked or waiting work visible.</a:t>
            </a:r>
          </a:p>
        </p:txBody>
      </p:sp>
    </p:spTree>
    <p:extLst>
      <p:ext uri="{BB962C8B-B14F-4D97-AF65-F5344CB8AC3E}">
        <p14:creationId xmlns:p14="http://schemas.microsoft.com/office/powerpoint/2010/main" val="162099593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423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E4498D-42EA-4029-B485-898DB7652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89535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FAB PILOT  /  PITTER ENTERPRISES LLC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46F294-BBF1-4721-8E3C-90487DF7F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515100"/>
            <a:ext cx="42862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8F6830-1A16-4419-BE43-FB2DFA57C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Employee time and shared shop stations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156741-8B75-4C81-ADEB-301F71491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323975"/>
            <a:ext cx="1083945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Capture payroll attendance and job time as separate records.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E41795-EDEC-48DE-8DA4-47FEF1C98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66925"/>
            <a:ext cx="6191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64E1EA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64E1EA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81E3EA-A4F0-4BFA-A40E-4ED680B4D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2066925"/>
            <a:ext cx="1000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PIN clock-in and clock-out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D2DAB4-DD3A-4CF5-928C-75525D5A8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2486025"/>
            <a:ext cx="99155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Employees use a shared shop station to clock in and select work.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18D9B0-F1B2-494E-887C-C5C9DCEA2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38475"/>
            <a:ext cx="6191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64E1EA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64E1EA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46C275-1BFB-4AFC-994A-C7C2D93A4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3038475"/>
            <a:ext cx="1000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Independent worker timing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F9150B-01F6-4B0A-9049-7784B0066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3457575"/>
            <a:ext cx="99155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Several people can work on one job. One person's clock-out does not stop coworkers.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DB13A4-0875-4001-A354-AA222336E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10025"/>
            <a:ext cx="6191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64E1EA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64E1EA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18F5D5-CFE7-4A05-AC1B-F0E91ECEF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4010025"/>
            <a:ext cx="1000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Pause and resume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DBCDC4-FB0A-4D99-9BEB-8B2C9C301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4429125"/>
            <a:ext cx="99155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Clock-out pauses that employee's active timers; clock-in resumes still-valid paused work.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73FCDC-FC02-4029-BD3E-DD57BFA3B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81575"/>
            <a:ext cx="6191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64E1EA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64E1EA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1020C7-72E3-4C7B-ACB4-22FDDE842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4981575"/>
            <a:ext cx="1000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Concurrent work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BC442C-5BFE-433B-ABE8-388F719A1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5400675"/>
            <a:ext cx="99155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Track work across jobs or machines. Job hours can differ from elapsed payroll hours.</a:t>
            </a:r>
          </a:p>
        </p:txBody>
      </p:sp>
    </p:spTree>
    <p:extLst>
      <p:ext uri="{BB962C8B-B14F-4D97-AF65-F5344CB8AC3E}">
        <p14:creationId xmlns:p14="http://schemas.microsoft.com/office/powerpoint/2010/main" val="167440256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862340-46C7-4CEA-8E8F-93BF00E68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89535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FAB PILOT  /  PITTER ENTERPRISES LLC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5203F3-B074-463C-87C3-3FE6AC71A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515100"/>
            <a:ext cx="42862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1DA61F-228D-4AA5-B315-99CF8BCC2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Payroll and labor reporting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79c5f5a5da4819"/>
          <a:stretch xmlns:a="http://schemas.openxmlformats.org/drawingml/2006/main"/>
        </p:blipFill>
        <p:spPr>
          <a:xfrm xmlns:a="http://schemas.openxmlformats.org/drawingml/2006/main">
            <a:off x="1841871" y="1476375"/>
            <a:ext cx="8508258" cy="3143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065213-C7D2-4EDC-96D1-CA2E9E62C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33925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Payroll reports: pay periods, employee filters and Excel export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8339CF-11DB-4C83-94F1-F7725CA77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38725"/>
            <a:ext cx="3476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Flexible periods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F5405B-2D59-4B98-AF93-7561FC2B6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29250"/>
            <a:ext cx="3476625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Day, week, month, year or a custom range.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5C0161-D0DA-4B30-AC92-E73B5F27F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5038725"/>
            <a:ext cx="3476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Review and export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1DDF77-7CC6-4945-980A-8A4598ED2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5429250"/>
            <a:ext cx="3476625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Employee filters, totals, daily averages and Excel.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67A595-CDB3-468D-B923-344E813F0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5038725"/>
            <a:ext cx="3476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Leave settings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28AC50-3211-4FD1-A10B-8929F66A1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5429250"/>
            <a:ext cx="3476625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Sick/vacation accrual and overtime-related settings.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790835-B83B-49F7-8E70-D31F5F8CD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81725"/>
            <a:ext cx="109728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Payroll reporting supports review and export; it is not a payroll payment service.</a:t>
            </a:r>
          </a:p>
        </p:txBody>
      </p:sp>
    </p:spTree>
    <p:extLst>
      <p:ext uri="{BB962C8B-B14F-4D97-AF65-F5344CB8AC3E}">
        <p14:creationId xmlns:p14="http://schemas.microsoft.com/office/powerpoint/2010/main" val="178925384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06A118-3383-4977-A201-E5363A3C0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89535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FAB PILOT  /  PITTER ENTERPRISES LLC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5CEF40-5CAE-4FC4-961A-54C8B8775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515100"/>
            <a:ext cx="42862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C54F5A-BEF2-441B-87C2-4D142E7BD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CAD review inside the job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442148fc8249f3"/>
          <a:stretch xmlns:a="http://schemas.openxmlformats.org/drawingml/2006/main"/>
        </p:blipFill>
        <p:spPr>
          <a:xfrm xmlns:a="http://schemas.openxmlformats.org/drawingml/2006/main">
            <a:off x="609600" y="1804322"/>
            <a:ext cx="7296150" cy="378275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451FB8-64A6-4ECE-B787-6DA6EAA25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91200"/>
            <a:ext cx="72961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STEP viewer: 3D geometry, dimensions and manager review inputs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D901BB-A5A0-4B62-91B6-C7FE7754B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1724025"/>
            <a:ext cx="32956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STEP and DXF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069E65-2D27-4289-AE66-6DD5CFEC5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143125"/>
            <a:ext cx="32956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Inspect 3D models and 2D drawing geometry.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67ACC0-A059-4113-AEA1-B940F956E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143250"/>
            <a:ext cx="32956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Useful measurements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66510C-DCB1-4C6E-B99A-CD890A222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562350"/>
            <a:ext cx="32956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Review dimensions, bodies and detected stock details.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3547DA-FD92-4579-AB89-2D69CEA7F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562475"/>
            <a:ext cx="32956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Manager judgment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2C5B78-819E-492E-9CB3-453CA80ED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981575"/>
            <a:ext cx="32956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Confirm material, stock type, process and finish.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A94C56-66F6-4B4F-A2BA-31DDE29B5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81725"/>
            <a:ext cx="109728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Geometry provides estimating inputs; shop assumptions and final pricing require review.</a:t>
            </a:r>
          </a:p>
        </p:txBody>
      </p:sp>
    </p:spTree>
    <p:extLst>
      <p:ext uri="{BB962C8B-B14F-4D97-AF65-F5344CB8AC3E}">
        <p14:creationId xmlns:p14="http://schemas.microsoft.com/office/powerpoint/2010/main" val="103236004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859B45-AF0D-4883-9AE9-B324B1891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89535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FAB PILOT  /  PITTER ENTERPRISES LLC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11C1F1-660F-47FF-8A28-FE9FDC9D6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515100"/>
            <a:ext cx="42862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A36CF1-11C3-4012-9AC5-0DBE46C28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Material takeoffs and part measurements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cbf45970ba4b99"/>
          <a:stretch xmlns:a="http://schemas.openxmlformats.org/drawingml/2006/main"/>
        </p:blipFill>
        <p:spPr>
          <a:xfrm xmlns:a="http://schemas.openxmlformats.org/drawingml/2006/main">
            <a:off x="1074141" y="1476375"/>
            <a:ext cx="10043718" cy="3143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7B05ED-F832-4ECF-891C-1F493DEA6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33925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CAD part measurements: stock type, usage, weight and confidence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7E4718-419E-4AA9-9AC5-62F2B1568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38725"/>
            <a:ext cx="3476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Review detected parts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EF2353-DBC8-4F40-BC06-844F3277F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29250"/>
            <a:ext cx="3476625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Stock type, dimensions, quantities and weight.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CBB24B-A2A5-4EE5-8EF9-7E41B3321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5038725"/>
            <a:ext cx="3476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Check confidence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021846-9F14-4E2A-AC21-EBB9E3A39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5429250"/>
            <a:ext cx="3476625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Review detection quality and correct assumptions.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970989-D5AA-42DA-A730-F946B8A72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5038725"/>
            <a:ext cx="3476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Plan the material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F54644-86F0-45C3-90BB-8E73684D7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5429250"/>
            <a:ext cx="3476625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Use consolidated material requirements in the estimate.</a:t>
            </a:r>
          </a:p>
        </p:txBody>
      </p:sp>
    </p:spTree>
    <p:extLst>
      <p:ext uri="{BB962C8B-B14F-4D97-AF65-F5344CB8AC3E}">
        <p14:creationId xmlns:p14="http://schemas.microsoft.com/office/powerpoint/2010/main" val="71222988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2D0789-4016-490D-91B6-5DA47C98F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89535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FAB PILOT  /  PITTER ENTERPRISES LLC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D34862-890B-4B46-8A45-E65EA1A69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515100"/>
            <a:ext cx="42862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C8C598-38E1-4708-ACED-90CE65AF4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Stock usage and material pricing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c3d4fea96c42fb"/>
          <a:stretch xmlns:a="http://schemas.openxmlformats.org/drawingml/2006/main"/>
        </p:blipFill>
        <p:spPr>
          <a:xfrm xmlns:a="http://schemas.openxmlformats.org/drawingml/2006/main">
            <a:off x="609600" y="1869737"/>
            <a:ext cx="10972800" cy="2356526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6E8F16-5319-466C-B9CB-245F93DBF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40563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Stock estimating: material requirements, stick usage and purchase cost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12CB06-BE1F-4394-A493-96D2D52B5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38725"/>
            <a:ext cx="3476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Multiple stock types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6150B0-0994-42B3-83B7-44D133E82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29250"/>
            <a:ext cx="3476625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Sheet/plate, tube, angle, channel, bar and other stock.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514EF1-B6AC-43B9-942E-14588A460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5038725"/>
            <a:ext cx="3476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Usage and cost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361661-C5C9-431D-9DFA-1388599B9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5429250"/>
            <a:ext cx="3476625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Review stick lengths, quantities, yield and cost.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ECD8D7-0870-4446-A22C-9E67CB682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5038725"/>
            <a:ext cx="3476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Pricing control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53C3CB-FD41-4F2A-ABC2-218038F77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5429250"/>
            <a:ext cx="3476625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Save catalog presets and edit purchase/selling prices.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FF21A3-0835-48B4-ACA4-5A9FD888A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81725"/>
            <a:ext cx="109728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Confirm material demand against the approved production package before buying or cutting.</a:t>
            </a:r>
          </a:p>
        </p:txBody>
      </p:sp>
    </p:spTree>
    <p:extLst>
      <p:ext uri="{BB962C8B-B14F-4D97-AF65-F5344CB8AC3E}">
        <p14:creationId xmlns:p14="http://schemas.microsoft.com/office/powerpoint/2010/main" val="191113185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0757CE-EECF-4650-A81E-91BCF3387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89535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FAB PILOT  /  PITTER ENTERPRISES LLC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77C59F-DB34-400A-9328-060F6279A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515100"/>
            <a:ext cx="42862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41C236-2BA0-4BB1-BBA1-D52BCEFF5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A complete estimating workspace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9bf6e9ee8642d0"/>
          <a:stretch xmlns:a="http://schemas.openxmlformats.org/drawingml/2006/main"/>
        </p:blipFill>
        <p:spPr>
          <a:xfrm xmlns:a="http://schemas.openxmlformats.org/drawingml/2006/main">
            <a:off x="609600" y="2081868"/>
            <a:ext cx="10972800" cy="1379813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CF29A5-8BB2-4E7A-8410-4CCDA7D12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75982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Operation labor: editable hours, shop rates and calculated labor values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A52D41-4B7B-4660-B9D9-6F97DD6C0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14800"/>
            <a:ext cx="3476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Labor by operation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5F8714-1B49-4EBE-9EA9-19F1901D1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05325"/>
            <a:ext cx="3476625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Enter hours and shop rates for each process.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9219BE-922A-4E30-8621-395D9E6F2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4114800"/>
            <a:ext cx="3476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More than material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84F91E-66D5-4E16-89F3-E63C5E56B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4505325"/>
            <a:ext cx="3476625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Include outside services, overhead and adjustments.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8A5B7E-2136-4442-80E0-7C8478B45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114800"/>
            <a:ext cx="3476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Price and review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530361-86B4-4D51-8ED0-252521C89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505325"/>
            <a:ext cx="3476625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Apply margin; review cost, selling price and expected profit.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65078F-FDE5-496F-BCDE-4629A2234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81725"/>
            <a:ext cx="109728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Save estimate drafts and quote variants, review them, then convert approved work to a project.</a:t>
            </a:r>
          </a:p>
        </p:txBody>
      </p:sp>
    </p:spTree>
    <p:extLst>
      <p:ext uri="{BB962C8B-B14F-4D97-AF65-F5344CB8AC3E}">
        <p14:creationId xmlns:p14="http://schemas.microsoft.com/office/powerpoint/2010/main" val="10874847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423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F27CB8-2895-4855-BE9D-2F4E8EB72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89535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FAB PILOT  /  PITTER ENTERPRISES LLC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FE0346-0AC8-4656-B752-EBFB43A6D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515100"/>
            <a:ext cx="42862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3AC4DA-83C5-4326-834F-8A187DAB1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Quotation-level nesting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A4F559-1701-441A-86AB-91AA3468C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323975"/>
            <a:ext cx="1083945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Understand material demand before committing to production.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C8CEEB-A6D7-47F1-9DF6-A4D54C3E1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66925"/>
            <a:ext cx="6191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64E1EA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64E1EA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5F459B-B18F-4DCA-8A47-B19DCD6A8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2066925"/>
            <a:ext cx="1000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Rectangular blank layouts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3466EF-AC87-4B00-B782-7E0BD1449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2486025"/>
            <a:ext cx="99155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Use CAD envelopes and detected geometry to estimate sheet and stock usage.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885EBC-3C20-4CBF-8870-3827611B0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38475"/>
            <a:ext cx="6191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64E1EA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64E1EA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136D7A-3F56-41AD-8981-4DDB48AEA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3038475"/>
            <a:ext cx="1000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Sheet choices and utilization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0382FA-DC17-4733-9ADA-409D9A14D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3457575"/>
            <a:ext cx="99155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Review selected sheet presets, sheet count, square-foot usage, waste and cost.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95F08B-729A-4BA9-9735-83C79C8E2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10025"/>
            <a:ext cx="6191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64E1EA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64E1EA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0AC567-F0D8-419E-B7DC-2EABA9B26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4010025"/>
            <a:ext cx="1000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Readable nest sheets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96E2D1-7C05-41A0-9339-24DE7743A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4429125"/>
            <a:ext cx="99155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View numbered blanks with part names, sizes, quantities and per-sheet breakdowns.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C5A164-80C0-429C-903D-6AA2F0756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81575"/>
            <a:ext cx="6191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64E1EA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64E1EA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E16CF2-B305-47B8-8EA6-7CDA70519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4981575"/>
            <a:ext cx="1000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Print for review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5814D3-56CD-4045-91B7-E79D1E176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5400675"/>
            <a:ext cx="99155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Print one nest or all nests. These are estimating layouts, not finished cutting contours.</a:t>
            </a:r>
          </a:p>
        </p:txBody>
      </p:sp>
    </p:spTree>
    <p:extLst>
      <p:ext uri="{BB962C8B-B14F-4D97-AF65-F5344CB8AC3E}">
        <p14:creationId xmlns:p14="http://schemas.microsoft.com/office/powerpoint/2010/main" val="147742908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1B6EEF-1B28-4D6D-80C3-FBE6CB025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89535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FAB PILOT  /  PITTER ENTERPRISES LLC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CDF8AC-7EB1-4AB4-B91B-0DD08D95B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515100"/>
            <a:ext cx="42862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88E8A7-9248-4087-B08E-A36443D48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Repeat parts and new releases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7d6bd5674c47ae"/>
          <a:stretch xmlns:a="http://schemas.openxmlformats.org/drawingml/2006/main"/>
        </p:blipFill>
        <p:spPr>
          <a:xfrm xmlns:a="http://schemas.openxmlformats.org/drawingml/2006/main">
            <a:off x="609600" y="2251656"/>
            <a:ext cx="10972800" cy="716388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DE04AE-3C3D-4BA5-8378-EBF929133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82344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Repeat parts: release again, edit, files, material export and repricing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BB2C61-FEA6-4664-AE62-13F3955DC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86200"/>
            <a:ext cx="3476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Keep the job knowledge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54F0CB-61C2-4B87-96B1-85905A8FE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76725"/>
            <a:ext cx="3476625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Retain route, materials, files, labor and purchased-part BOM.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017DBE-B53B-4E45-9306-6D8E49CC0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3886200"/>
            <a:ext cx="3476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Release again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1093E3-C17A-4449-BE60-77324E463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4276725"/>
            <a:ext cx="3476625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Choose a new quantity and create a new job number.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D37E88-7337-4C7F-83B0-4CCFF0DC0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886200"/>
            <a:ext cx="3476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Review the new run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A06898-4A13-425A-8BCE-A6BC89C8E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276725"/>
            <a:ext cx="3476625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Adjust dates and details; reprice against current costs.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874A8F-85FA-4D7C-8D88-182DCF74E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81725"/>
            <a:ext cx="109728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Existing floor releases stay in place. Review any inactive processes before the next release.</a:t>
            </a:r>
          </a:p>
        </p:txBody>
      </p:sp>
    </p:spTree>
    <p:extLst>
      <p:ext uri="{BB962C8B-B14F-4D97-AF65-F5344CB8AC3E}">
        <p14:creationId xmlns:p14="http://schemas.microsoft.com/office/powerpoint/2010/main" val="9766879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654216-4CFF-490C-9CEB-D480C1412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89535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FAB PILOT  /  PITTER ENTERPRISES LLC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07301D-0E6D-48C8-A0BA-5B00FC8E6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515100"/>
            <a:ext cx="42862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52664E-74BD-47A8-88B8-60B7E6AF4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Purchasing and job readiness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DA3776-FF28-4209-9184-9E677FE8F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323975"/>
            <a:ext cx="1083945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Keep material needs and outside work connected to the job.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3A984F-BD42-47E9-8662-E41AE8FE0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66925"/>
            <a:ext cx="6191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A90325-235C-42AE-A3B2-0A9318914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2066925"/>
            <a:ext cx="1000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Material requirements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183EE5-5623-4D1A-8175-A5068C6A2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2486025"/>
            <a:ext cx="99155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Use the job's material and purchased-part information to prepare buying decisions.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47535D-07DD-4927-9A0E-5C31DC49B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38475"/>
            <a:ext cx="6191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42B43D-4812-4EAF-800E-7223EA59A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3038475"/>
            <a:ext cx="1000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Purchasing records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A4070A-827B-4222-842A-73A2287F5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3457575"/>
            <a:ext cx="99155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Track purchasing, reservations and receipts for the work being released.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6BECDE-B229-4C23-A595-F16D469F0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10025"/>
            <a:ext cx="6191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90E4AE-3F76-4649-872F-91C9A0CF7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4010025"/>
            <a:ext cx="1000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Outside services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1BA688-C22F-45BB-B1E0-0CD525986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4429125"/>
            <a:ext cx="99155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Include subcontracted processes and their costs in the job and estimate.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F5684C-95EA-4FD9-9089-2D84B27EC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81575"/>
            <a:ext cx="6191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5CA62D-1603-4F4E-86DA-44C8AB304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4981575"/>
            <a:ext cx="1000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Readiness visibility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8F60D9-AA4E-4FD0-8E2D-E4CA2B90A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5400675"/>
            <a:ext cx="99155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Keep waiting or blocked packages visible as material and outside work progress.</a:t>
            </a:r>
          </a:p>
        </p:txBody>
      </p:sp>
    </p:spTree>
    <p:extLst>
      <p:ext uri="{BB962C8B-B14F-4D97-AF65-F5344CB8AC3E}">
        <p14:creationId xmlns:p14="http://schemas.microsoft.com/office/powerpoint/2010/main" val="1231967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D40432-94B6-4620-9B23-64C788F68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89535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FAB PILOT  /  PITTER ENTERPRISES LLC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C42118-C743-437B-9D7E-057B4ECF1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515100"/>
            <a:ext cx="42862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403B2F-F80D-46A1-86F8-A4D554022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Files, drawing approvals and quality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F35932-81D1-46F4-90F8-F375AC780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323975"/>
            <a:ext cx="1083945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Keep the production package available where the work happens.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405E12-C46A-4C14-9B17-0F121A975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66925"/>
            <a:ext cx="6191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CEF613-6370-488E-8562-65947CFD8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2066925"/>
            <a:ext cx="1000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Job files and viewers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35ED8D-E4C8-45E5-97EA-8E47F725C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2486025"/>
            <a:ext cx="99155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Keep PDFs, drawings, images and CAD with the project; view or download them.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7F942D-2D01-4A2B-9D7D-3BB44BA95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38475"/>
            <a:ext cx="6191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34EA9E-8C36-4E29-957C-B55A203C9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3038475"/>
            <a:ext cx="1000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Drawing approval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067CFD-A859-4971-9ADF-A90CD8D8E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3457575"/>
            <a:ext cx="99155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Review drawings and approval status before the work is released.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6E15B0-AB63-4784-B90C-9E25DB106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10025"/>
            <a:ext cx="6191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C8BFFE-D554-4A25-857F-2CA4E2054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4010025"/>
            <a:ext cx="1000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Quality control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42F2B4-6A09-40FC-BF0C-04E5CEA37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4429125"/>
            <a:ext cx="99155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Use QC steps and records where the job calls for them.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29C6C9-CD9C-49F5-AD7D-028433449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81575"/>
            <a:ext cx="6191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0F9202-91A0-4081-B04C-9C6FC6DC4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4981575"/>
            <a:ext cx="1000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Packing slips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F532CD-C560-4079-898D-8C28AC6D2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5400675"/>
            <a:ext cx="99155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Prepare packing slips and retain the job's completion records.</a:t>
            </a:r>
          </a:p>
        </p:txBody>
      </p:sp>
    </p:spTree>
    <p:extLst>
      <p:ext uri="{BB962C8B-B14F-4D97-AF65-F5344CB8AC3E}">
        <p14:creationId xmlns:p14="http://schemas.microsoft.com/office/powerpoint/2010/main" val="76405204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B43915-568C-410C-A73B-D8A837F3B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89535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FAB PILOT  /  PITTER ENTERPRISES LLC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341767-E3C4-45BA-B875-0E88531D0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515100"/>
            <a:ext cx="42862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16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6D8B23-42E2-4480-9D1F-236D31320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Capacity and shop reporting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DADBB8-97B2-4789-A578-3917B69B5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323975"/>
            <a:ext cx="1083945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Use the planned work and recorded time to see where attention is needed.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7E1E61-8C99-4BA9-9236-48E10C52B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66925"/>
            <a:ext cx="6191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696204-76FA-4A0B-BF87-C36CE4B66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2066925"/>
            <a:ext cx="1000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Capacity estimates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25413C-9658-4380-90DC-A00362824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2486025"/>
            <a:ext cx="99155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Compare planned workload with the shop's available capacity.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90D458-54A4-42FA-8CE8-A3BB406B5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38475"/>
            <a:ext cx="6191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05F04E-A90D-4695-A640-73B16821F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3038475"/>
            <a:ext cx="1000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Labor detail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3DD43B-25F6-4666-A148-37C77CB07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3457575"/>
            <a:ext cx="99155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Review time by employee, job, process or station with date filters.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207F92-5D0B-425A-A771-5F12EADB6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10025"/>
            <a:ext cx="6191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54183F-5C95-40C7-9B2C-ACBCF4CF5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4010025"/>
            <a:ext cx="1000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Management summaries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9E6412-7DDD-405F-8518-8DC0DFF48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4429125"/>
            <a:ext cx="99155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Review quoted, billed, labor and material figures across reporting periods.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95DBE9-9F0F-4346-A5F0-D0E5CD6F9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81575"/>
            <a:ext cx="6191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D9110A-C40F-4B82-B4B1-31FE46220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4981575"/>
            <a:ext cx="1000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Data for follow-up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C80238-83F9-4CD8-AA6B-5FA8149EC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5400675"/>
            <a:ext cx="99155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Export reports to Excel and use completed jobs to inform the next estimate.</a:t>
            </a:r>
          </a:p>
        </p:txBody>
      </p:sp>
    </p:spTree>
    <p:extLst>
      <p:ext uri="{BB962C8B-B14F-4D97-AF65-F5344CB8AC3E}">
        <p14:creationId xmlns:p14="http://schemas.microsoft.com/office/powerpoint/2010/main" val="53803513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B9CEBC-434F-45AD-BE37-6F261AFD6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89535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FAB PILOT  /  PITTER ENTERPRISES LLC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0520DB-4E3D-45AB-BC39-2D05FE692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515100"/>
            <a:ext cx="42862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17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D2E41A-F132-45F0-BD42-7C352014C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Quoted versus actual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847bdd7a8e4a20"/>
          <a:stretch xmlns:a="http://schemas.openxmlformats.org/drawingml/2006/main"/>
        </p:blipFill>
        <p:spPr>
          <a:xfrm xmlns:a="http://schemas.openxmlformats.org/drawingml/2006/main">
            <a:off x="609600" y="1989076"/>
            <a:ext cx="7296150" cy="3413249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235AAE-BE58-4282-B937-01F476D3F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91200"/>
            <a:ext cx="72961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Quote-versus-actual review: process hours and material quantities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3551BE-E400-44AF-9B28-4DF1608B4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1724025"/>
            <a:ext cx="32956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Compare the scope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00D980-0A36-48E9-B08A-D3416B721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143125"/>
            <a:ext cx="32956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Use the saved quote and quantity as the baseline.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07FABD-A76C-43D8-B016-0E50D1FAF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143250"/>
            <a:ext cx="32956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Review the actuals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98F0E9-80A8-4D18-B194-ED4B4ED74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562350"/>
            <a:ext cx="32956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Check process hours, material usage and outside costs.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DAC86A-B5F4-4D3B-A8F1-99D97E9FF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562475"/>
            <a:ext cx="32956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Keep the evidence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A934FD-2964-4FC8-BB21-88A0BC847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981575"/>
            <a:ext cx="32956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Adjust reviewed values while preserving raw clock records.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FEBFB6-1E9F-46B9-B4F7-B837418A1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81725"/>
            <a:ext cx="109728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Record the reason and review history when correcting actual hours.</a:t>
            </a:r>
          </a:p>
        </p:txBody>
      </p:sp>
    </p:spTree>
    <p:extLst>
      <p:ext uri="{BB962C8B-B14F-4D97-AF65-F5344CB8AC3E}">
        <p14:creationId xmlns:p14="http://schemas.microsoft.com/office/powerpoint/2010/main" val="120049309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423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F0334D-0D1A-48FB-B139-FCE3B9828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89535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FAB PILOT  /  PITTER ENTERPRISES LLC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830AC0-5528-4AEC-AD44-E9229E8B8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515100"/>
            <a:ext cx="42862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18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97CCBF-FEBA-4E36-96DC-A9D9FFCD3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Direct costs and job profitability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EE3F4B-F5FB-4A4E-9E31-5DEE5CAA4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323975"/>
            <a:ext cx="1083945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Separate what the shop charges from what the job costs.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D337F7-2350-4E0C-9DE0-2B8F2BDC3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66925"/>
            <a:ext cx="6191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64E1EA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64E1EA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BCCAC7-2355-4409-B621-99FB120F8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2066925"/>
            <a:ext cx="1000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Employee cost and shop rate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4C57C3-209E-4723-8D6C-9D9F132A4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2486025"/>
            <a:ext cx="99155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Review employee pay cost separately from the shop's selling rate.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30161A-0265-4D3B-804D-64FD7A393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38475"/>
            <a:ext cx="6191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64E1EA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64E1EA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0AB4AB-94C1-42BC-8476-B80A5B651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3038475"/>
            <a:ext cx="1000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Overlapping work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C2009D-8D79-491A-9E5E-030838EA3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3457575"/>
            <a:ext cx="99155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Share elapsed labor cost across overlapping jobs while retaining original hours.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47F9F7-D0FE-46E6-ADB2-42CBDCEA8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10025"/>
            <a:ext cx="6191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64E1EA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64E1EA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E129DD-6EAF-4844-A7B3-174487F0F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4010025"/>
            <a:ext cx="1000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Complete the cost picture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1E4C1C-03F8-4543-8B18-CACBA5DA3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4429125"/>
            <a:ext cx="99155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Include materials and direct job costs; flag missing cost information.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139F27-F185-40E9-BF8E-878F944EC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81575"/>
            <a:ext cx="6191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64E1EA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64E1EA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E1308F-896E-409B-937D-CBB928442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4981575"/>
            <a:ext cx="1000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Compare distinct totals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F27D86-5A6E-4AF3-9AD2-8B203BC12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5400675"/>
            <a:ext cx="99155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Keep quoted price, reviewed job cost and invoice subtotal clear.</a:t>
            </a:r>
          </a:p>
        </p:txBody>
      </p:sp>
    </p:spTree>
    <p:extLst>
      <p:ext uri="{BB962C8B-B14F-4D97-AF65-F5344CB8AC3E}">
        <p14:creationId xmlns:p14="http://schemas.microsoft.com/office/powerpoint/2010/main" val="1159245636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1801E0-CF85-4F6E-9315-9DE495C0D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89535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FAB PILOT  /  PITTER ENTERPRISES LLC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93F243-AD04-458F-B153-6754A45A1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515100"/>
            <a:ext cx="42862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19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507278-BDB4-4F4E-9EEE-C07E850D7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The Invoice Pilot billing handoff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4C3394-6EDA-4177-AFD3-CB4A07357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323975"/>
            <a:ext cx="1083945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An optional connection to the separate Invoice Pilot app.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2EEC5B-9D48-4D45-90C1-BFB1BACA4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66925"/>
            <a:ext cx="6191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1C664B-9D4C-4119-BA25-4BB935307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2066925"/>
            <a:ext cx="1000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Bring the job details forward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DC294B-14C1-467F-85F4-DB3C9B741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2486025"/>
            <a:ext cx="99155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Transfer linked customer/PO information, hours, materials, costs and billing totals.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C0F8C2-50CB-464E-A48B-FC53C1F03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38475"/>
            <a:ext cx="6191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BF68DD-9228-40CB-9906-2A7291777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3038475"/>
            <a:ext cx="1000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Review an editable draft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5F39D6-0B41-46E8-B41F-B76C98807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3457575"/>
            <a:ext cx="99155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Prepare the invoice in Invoice Pilot with the original Fab Pilot records protected.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7EB391-210A-44F3-8AF4-AA0B10D89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10025"/>
            <a:ext cx="6191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2A1087-AA62-4B38-A430-FA2F8EC38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4010025"/>
            <a:ext cx="1000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Support partial billing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38AEFA-5B09-4AF3-B51C-9144F8AFF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4429125"/>
            <a:ext cx="99155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Partial invoices leave the job in Completed for the remaining balance.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EC2A6F-6547-4F6A-8837-7E3EF759E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81575"/>
            <a:ext cx="6191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A6D878-DD54-49F6-85AF-1BE7D3C88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4981575"/>
            <a:ext cx="1000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Close the billing loop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584B46-15F2-41C2-B823-3F4C38ECE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5400675"/>
            <a:ext cx="99155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Full invoicing marks the job billed and moves it to Job History; retries avoid duplicates.</a:t>
            </a:r>
          </a:p>
        </p:txBody>
      </p:sp>
    </p:spTree>
    <p:extLst>
      <p:ext uri="{BB962C8B-B14F-4D97-AF65-F5344CB8AC3E}">
        <p14:creationId xmlns:p14="http://schemas.microsoft.com/office/powerpoint/2010/main" val="1421992108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423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4D233F-DF23-4794-8A6E-E776C4A59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89535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FAB PILOT  /  PITTER ENTERPRISES LLC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54774B-1EA5-4141-A9EE-0802D32E9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515100"/>
            <a:ext cx="42862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20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E72245-9A35-431A-974C-C33FECC1E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Set up Fab Pilot for your shop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478493-1A5C-4A48-8345-8DE5281E7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323975"/>
            <a:ext cx="1083945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Configure access, station use and controls around your workflow.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05E378-35E3-4AC6-A4ED-4BAAF0F9C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66925"/>
            <a:ext cx="6191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64E1EA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64E1EA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1A0ABE-4F84-480E-B9D2-DDE593DF1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2066925"/>
            <a:ext cx="1000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Roles and permissions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E3D36E-DB4E-4933-B5DA-F7BF1D0D2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2486025"/>
            <a:ext cx="99155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Administrator, manager and employee access; control sensitive screens and actions.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D80D75-3725-4AE1-BAF7-531E3FC1B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38475"/>
            <a:ext cx="6191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64E1EA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64E1EA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6F9B06-C851-416C-BB29-5FDB9E612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3038475"/>
            <a:ext cx="1000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Personal or shared access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EA4455-F1CD-4121-80BC-F48F7F014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3457575"/>
            <a:ext cx="99155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Use personal web access or manager-paired shop stations with station and employee PINs.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F190B2-1B6C-4000-8A24-B0C0AA9CD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10025"/>
            <a:ext cx="6191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64E1EA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64E1EA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9BDC7F-529B-47F3-879C-3F5898D4D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4010025"/>
            <a:ext cx="1000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Shop preferences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5B20C8-B6C9-4836-826D-B61D42D3E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4429125"/>
            <a:ext cx="99155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Configure processes, stations, rates and display choices, including high contrast.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5FBD94-A937-47CF-A9C3-1A891CE36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81575"/>
            <a:ext cx="6191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64E1EA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64E1EA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952EA4-0437-44F7-A8F1-391601888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4981575"/>
            <a:ext cx="1000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Backup and recovery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643685-7760-40CA-ACB8-2BC0A3B66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5400675"/>
            <a:ext cx="99155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Use backup controls, health alerts and separate-company restore. Automatic runs require an open, signed-in shop screen.</a:t>
            </a:r>
          </a:p>
        </p:txBody>
      </p:sp>
    </p:spTree>
    <p:extLst>
      <p:ext uri="{BB962C8B-B14F-4D97-AF65-F5344CB8AC3E}">
        <p14:creationId xmlns:p14="http://schemas.microsoft.com/office/powerpoint/2010/main" val="1559473817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5ce73f573649b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34217D-D719-4BEF-8161-B99B04232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33400"/>
            <a:ext cx="9906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64E1EA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64E1EA"/>
                </a:solidFill>
                <a:latin typeface="DejaVu Sans"/>
                <a:ea typeface="DejaVu Sans"/>
                <a:cs typeface="DejaVu Sans"/>
              </a:rPr>
              <a:t>FAB PILOT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D96CBC-310A-4FC2-9445-89730C6B0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0175"/>
            <a:ext cx="93345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See your shop workflow</a:t>
            </a:r>
          </a:p>
          <a:p xmlns:a="http://schemas.openxmlformats.org/drawingml/2006/main">
            <a:pPr>
              <a:def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in Fab Pilot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275067-EC2B-4479-99BD-DCCE4155B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52800"/>
            <a:ext cx="8001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Walk through a quote, a progressive release, employee time and a completed-job review.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FD8E05-F8C8-4478-BA6F-1329EB11B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657725"/>
            <a:ext cx="952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Russell Pitter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5FB906-7261-4BCD-A257-915940220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00650"/>
            <a:ext cx="10477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64E1EA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64E1EA"/>
                </a:solidFill>
                <a:latin typeface="DejaVu Sans"/>
                <a:ea typeface="DejaVu Sans"/>
                <a:cs typeface="DejaVu Sans"/>
              </a:rPr>
              <a:t>rpitter@pitterenterprisesllc.com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A1E47A-2F58-4C6B-945E-59EC746EF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734050"/>
            <a:ext cx="1047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(530) 526-4472  •  pitterenterprisesllc.com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DA4FA5-F050-43F7-99FD-A9B8D7545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57950"/>
            <a:ext cx="1047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Customer demos • Workflow consultations</a:t>
            </a:r>
          </a:p>
        </p:txBody>
      </p:sp>
    </p:spTree>
    <p:extLst>
      <p:ext uri="{BB962C8B-B14F-4D97-AF65-F5344CB8AC3E}">
        <p14:creationId xmlns:p14="http://schemas.microsoft.com/office/powerpoint/2010/main" val="176752352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2026-09-25T17:13:04.2060000Z</dcterms:created>
  <dcterms:modified xsi:type="dcterms:W3CDTF">2026-09-25T17:13:04.2060000Z</dcterms:modified>
</coreProperties>
</file>